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5" r:id="rId2"/>
    <p:sldId id="257" r:id="rId3"/>
    <p:sldId id="258" r:id="rId4"/>
    <p:sldId id="277" r:id="rId5"/>
    <p:sldId id="299" r:id="rId6"/>
    <p:sldId id="292" r:id="rId7"/>
    <p:sldId id="259" r:id="rId8"/>
    <p:sldId id="291" r:id="rId9"/>
    <p:sldId id="301" r:id="rId10"/>
    <p:sldId id="281" r:id="rId11"/>
    <p:sldId id="305" r:id="rId12"/>
    <p:sldId id="300" r:id="rId13"/>
    <p:sldId id="284" r:id="rId14"/>
    <p:sldId id="302" r:id="rId15"/>
    <p:sldId id="282" r:id="rId16"/>
    <p:sldId id="289" r:id="rId17"/>
    <p:sldId id="286" r:id="rId18"/>
    <p:sldId id="287" r:id="rId19"/>
    <p:sldId id="303" r:id="rId20"/>
    <p:sldId id="288" r:id="rId21"/>
    <p:sldId id="30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88" autoAdjust="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32519-13B1-42E0-B134-7EB850066A6F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B009A-503F-472E-9A83-C295C4159B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647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2248E-B04F-4A51-A71A-7C5BC171D086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88E31-20E0-4BD0-8EF3-F4D7D7822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1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605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prediction </a:t>
                </a:r>
                <a:r>
                  <a:rPr lang="en-US" altLang="zh-CN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𝑋_</a:t>
                </a:r>
                <a:r>
                  <a:rPr lang="en-US" altLang="zh-CN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𝑖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𝑋_𝑀  𝑜𝑟 𝑋_𝐵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, the corresponding Ground-truth is  </a:t>
                </a:r>
                <a:r>
                  <a:rPr lang="en-US" altLang="zh-CN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𝑌</a:t>
                </a:r>
                <a:r>
                  <a:rPr lang="en-US" altLang="zh-CN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𝑌</a:t>
                </a:r>
                <a:r>
                  <a:rPr lang="en-US" altLang="zh-CN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𝑀  𝑜𝑟 </a:t>
                </a:r>
                <a:r>
                  <a:rPr lang="en-US" altLang="zh-CN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𝑌</a:t>
                </a:r>
                <a:r>
                  <a:rPr lang="en-US" altLang="zh-CN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zh-CN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𝐵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altLang="zh-CN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/>
                  <a:t>The binary cross entropy (BCE) is a common loss function used in biomedical image segmentation. To </a:t>
                </a:r>
                <a:r>
                  <a:rPr lang="en-US" altLang="zh-CN" dirty="0" smtClean="0"/>
                  <a:t>address the class imbalance problem, we adopt a weighted BCE </a:t>
                </a:r>
                <a:r>
                  <a:rPr lang="en-US" altLang="zh-CN" dirty="0" smtClean="0"/>
                  <a:t>loss</a:t>
                </a:r>
                <a:r>
                  <a:rPr lang="en-US" altLang="zh-CN" baseline="0" dirty="0" smtClean="0"/>
                  <a:t> for both mask and boundary. </a:t>
                </a:r>
                <a:r>
                  <a:rPr lang="en-US" altLang="zh-CN" dirty="0" smtClean="0"/>
                  <a:t>The </a:t>
                </a:r>
                <a:r>
                  <a:rPr lang="en-US" altLang="zh-CN" dirty="0" smtClean="0"/>
                  <a:t>weight and the overall loss can be seen from these formulae</a:t>
                </a:r>
                <a:r>
                  <a:rPr lang="zh-CN" altLang="en-US" dirty="0" smtClean="0"/>
                  <a:t>（</a:t>
                </a:r>
                <a:r>
                  <a:rPr lang="en-US" altLang="zh-CN" dirty="0" err="1" smtClean="0"/>
                  <a:t>fao</a:t>
                </a:r>
                <a:r>
                  <a:rPr lang="zh-CN" altLang="en-US" dirty="0" smtClean="0"/>
                  <a:t>缪</a:t>
                </a:r>
                <a:r>
                  <a:rPr lang="zh-CN" altLang="en-US" dirty="0" smtClean="0"/>
                  <a:t>嘞）</a:t>
                </a:r>
                <a:r>
                  <a:rPr lang="en-US" altLang="zh-CN" dirty="0" smtClean="0"/>
                  <a:t>.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114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79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52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21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213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OK,</a:t>
                </a:r>
                <a:r>
                  <a:rPr lang="en-US" altLang="zh-CN" baseline="0" dirty="0" smtClean="0"/>
                  <a:t> </a:t>
                </a:r>
                <a:r>
                  <a:rPr lang="en-US" altLang="zh-CN" dirty="0" smtClean="0"/>
                  <a:t>In the experiments, we adopt Pytorch (version 1.1) to implement the proposed method. Two TITAN </a:t>
                </a:r>
                <a:r>
                  <a:rPr lang="en-US" altLang="zh-CN" dirty="0" err="1" smtClean="0"/>
                  <a:t>Xp</a:t>
                </a:r>
                <a:r>
                  <a:rPr lang="en-US" altLang="zh-CN" dirty="0" smtClean="0"/>
                  <a:t> (12GB) are used for the training and inference. During the training stage, we adopt the 11 data augmentation methods following [3] and batch size 2. And the input size is  </a:t>
                </a:r>
                <a:r>
                  <a:rPr lang="en-US" altLang="zh-CN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32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×256×256</a:t>
                </a:r>
                <a:r>
                  <a:rPr lang="en-US" altLang="zh-CN" dirty="0" smtClean="0"/>
                  <a:t>. The overall network is optimized by Adam with fixed learning rate 0.0001.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516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07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355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20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28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82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819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808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Firstly,</a:t>
                </a:r>
                <a:r>
                  <a:rPr lang="en-US" altLang="zh-CN" baseline="0" dirty="0" smtClean="0"/>
                  <a:t> The whole datasets are large and have two modalities, sampling from Rat and Human. The resolution of the training set is </a:t>
                </a:r>
                <a:r>
                  <a:rPr lang="en-US" altLang="zh-CN" sz="1200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400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×4096 ×4096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aseline="0" dirty="0" smtClean="0"/>
                  <a:t>The resolution of the validation set is </a:t>
                </a:r>
                <a:r>
                  <a:rPr lang="en-US" altLang="zh-CN" sz="1200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200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00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×4096 ×4096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And the resolution of  the test</a:t>
                </a:r>
                <a:r>
                  <a:rPr lang="en-US" altLang="zh-CN" sz="1200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 is </a:t>
                </a:r>
                <a:r>
                  <a:rPr lang="en-US" altLang="zh-CN" sz="1200" b="0" i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500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×4096 ×4096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526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08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96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699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257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42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88E31-20E0-4BD0-8EF3-F4D7D7822E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72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24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14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95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89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21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2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61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93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977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95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AE4A9-496F-4134-8F13-95A5DB55DE65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097BB-81EF-4D64-9753-0C0CC76921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12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0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12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15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0.png"/><Relationship Id="rId5" Type="http://schemas.openxmlformats.org/officeDocument/2006/relationships/image" Target="../media/image20.png"/><Relationship Id="rId10" Type="http://schemas.openxmlformats.org/officeDocument/2006/relationships/image" Target="../media/image80.png"/><Relationship Id="rId4" Type="http://schemas.openxmlformats.org/officeDocument/2006/relationships/image" Target="../media/image19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12" Type="http://schemas.openxmlformats.org/officeDocument/2006/relationships/image" Target="../media/image2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4"/>
            <a:ext cx="12192000" cy="2438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F9D9AE0-5AC8-4512-899C-43AC03216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25" y="10863"/>
            <a:ext cx="4122768" cy="77230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0F55B179-0D4C-43F0-AD1E-0CC200A8AAE1}"/>
              </a:ext>
            </a:extLst>
          </p:cNvPr>
          <p:cNvGrpSpPr/>
          <p:nvPr/>
        </p:nvGrpSpPr>
        <p:grpSpPr>
          <a:xfrm>
            <a:off x="193100" y="5787781"/>
            <a:ext cx="3448050" cy="872456"/>
            <a:chOff x="1724720" y="5673936"/>
            <a:chExt cx="3448050" cy="872456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A2B53123-31F3-4A59-B669-69BC3668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4720" y="6296275"/>
              <a:ext cx="3448050" cy="25011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9B32FE37-FF56-45E4-B53E-D473A6A0E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34445" y="5673936"/>
              <a:ext cx="1742316" cy="579258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AAA42A68-6F95-43A3-A315-BCBA49A33B1E}"/>
              </a:ext>
            </a:extLst>
          </p:cNvPr>
          <p:cNvGrpSpPr/>
          <p:nvPr/>
        </p:nvGrpSpPr>
        <p:grpSpPr>
          <a:xfrm>
            <a:off x="7974422" y="5753057"/>
            <a:ext cx="4379948" cy="890723"/>
            <a:chOff x="4953237" y="5639211"/>
            <a:chExt cx="4379948" cy="890723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EADFF169-E4EF-4A96-9A27-5987C46D1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496"/>
            <a:stretch/>
          </p:blipFill>
          <p:spPr>
            <a:xfrm>
              <a:off x="6883053" y="5691852"/>
              <a:ext cx="462597" cy="34931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8F90C8E7-8826-42F3-B40D-2C7251E23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40" b="25211"/>
            <a:stretch/>
          </p:blipFill>
          <p:spPr>
            <a:xfrm>
              <a:off x="7047428" y="5639211"/>
              <a:ext cx="2285757" cy="40828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B65A129E-B15A-4EB9-8DD9-B9633129D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779"/>
            <a:stretch/>
          </p:blipFill>
          <p:spPr>
            <a:xfrm>
              <a:off x="5387160" y="6325413"/>
              <a:ext cx="3946025" cy="20452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CE0A2597-8CC9-45A3-A3BF-46CC7DBB2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786" b="3758"/>
            <a:stretch/>
          </p:blipFill>
          <p:spPr>
            <a:xfrm>
              <a:off x="4953237" y="6094528"/>
              <a:ext cx="3946025" cy="215892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1510425" y="4928077"/>
            <a:ext cx="8870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Mingxing Li, Chang Chen,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Xiaoyu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Liu, Wei Huang,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Yueyi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Zhiwei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Xiong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Science and Technology of China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43366" y="3066729"/>
            <a:ext cx="8060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Deep Networks for 3D Mitochondria Instance </a:t>
            </a:r>
            <a:r>
              <a:rPr lang="en-US" altLang="zh-CN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zh-CN" alt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2"/>
    </mc:Choice>
    <mc:Fallback xmlns="">
      <p:transition spd="slow" advTm="2115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95" name="圆角矩形 94"/>
          <p:cNvSpPr/>
          <p:nvPr/>
        </p:nvSpPr>
        <p:spPr>
          <a:xfrm>
            <a:off x="1247232" y="1643399"/>
            <a:ext cx="1324018" cy="2241382"/>
          </a:xfrm>
          <a:prstGeom prst="roundRect">
            <a:avLst>
              <a:gd name="adj" fmla="val 9384"/>
            </a:avLst>
          </a:prstGeom>
          <a:solidFill>
            <a:srgbClr val="FFC5C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4868" y="2882963"/>
            <a:ext cx="905957" cy="900000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0153" y="1728950"/>
            <a:ext cx="915388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>
                <a:off x="2111980" y="3581376"/>
                <a:ext cx="4149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980" y="3581376"/>
                <a:ext cx="414922" cy="2616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2103577" y="2427878"/>
                <a:ext cx="3874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577" y="2427878"/>
                <a:ext cx="387414" cy="2616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2245107" y="5060373"/>
                <a:ext cx="2902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107" y="5060373"/>
                <a:ext cx="290275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下箭头 109"/>
          <p:cNvSpPr/>
          <p:nvPr/>
        </p:nvSpPr>
        <p:spPr>
          <a:xfrm>
            <a:off x="1685432" y="3812817"/>
            <a:ext cx="130333" cy="899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6843" y="4622769"/>
            <a:ext cx="5079884" cy="9824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4190" y="3996899"/>
            <a:ext cx="1865732" cy="5520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4145" y="1543518"/>
            <a:ext cx="4563238" cy="5158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494707" y="3049394"/>
            <a:ext cx="312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Weighted BCE loss: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663172" y="4972750"/>
            <a:ext cx="102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Weight: 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24724" y="4082465"/>
            <a:ext cx="259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 voxel ratio: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07177" y="2392074"/>
            <a:ext cx="85439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3494707" y="16079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loss: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5297" y="4711908"/>
            <a:ext cx="920021" cy="900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741300" y="397643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connected </a:t>
            </a: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omponent</a:t>
            </a: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507177" y="1071230"/>
                <a:ext cx="8216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, the corresponding Ground-truth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77" y="1071230"/>
                <a:ext cx="821692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59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4855" y="2968454"/>
            <a:ext cx="4082407" cy="494354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12598" y="424934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1406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70"/>
    </mc:Choice>
    <mc:Fallback xmlns="">
      <p:transition spd="slow" advTm="5467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5288973" y="4137773"/>
            <a:ext cx="4395422" cy="1888954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98" y="2474572"/>
            <a:ext cx="1387570" cy="2609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t="4878"/>
          <a:stretch/>
        </p:blipFill>
        <p:spPr>
          <a:xfrm>
            <a:off x="1122989" y="4448816"/>
            <a:ext cx="1433933" cy="2601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8134" y="1480372"/>
            <a:ext cx="905957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085246" y="2178785"/>
                <a:ext cx="4583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246" y="2178785"/>
                <a:ext cx="45833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644" y="3438845"/>
            <a:ext cx="915388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052068" y="4137773"/>
                <a:ext cx="4314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68" y="4137773"/>
                <a:ext cx="4314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5584624" y="2754086"/>
            <a:ext cx="3615092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connected component labeling 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9866" y="4393033"/>
            <a:ext cx="2497054" cy="3019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1185" y="5042022"/>
            <a:ext cx="3545735" cy="73379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62104" y="433884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map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54716" y="2769475"/>
            <a:ext cx="114005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map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3967" y="2487637"/>
            <a:ext cx="920021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0764167" y="3126027"/>
                <a:ext cx="290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167" y="3126027"/>
                <a:ext cx="29027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112598" y="424934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19" name="任意多边形 18"/>
          <p:cNvSpPr/>
          <p:nvPr/>
        </p:nvSpPr>
        <p:spPr>
          <a:xfrm flipV="1">
            <a:off x="2563089" y="3188239"/>
            <a:ext cx="1964034" cy="729695"/>
          </a:xfrm>
          <a:custGeom>
            <a:avLst/>
            <a:gdLst>
              <a:gd name="connsiteX0" fmla="*/ 0 w 1953491"/>
              <a:gd name="connsiteY0" fmla="*/ 0 h 779318"/>
              <a:gd name="connsiteX1" fmla="*/ 1143000 w 1953491"/>
              <a:gd name="connsiteY1" fmla="*/ 176646 h 779318"/>
              <a:gd name="connsiteX2" fmla="*/ 1953491 w 1953491"/>
              <a:gd name="connsiteY2" fmla="*/ 779318 h 77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3491" h="779318">
                <a:moveTo>
                  <a:pt x="0" y="0"/>
                </a:moveTo>
                <a:cubicBezTo>
                  <a:pt x="408709" y="23380"/>
                  <a:pt x="817418" y="46760"/>
                  <a:pt x="1143000" y="176646"/>
                </a:cubicBezTo>
                <a:cubicBezTo>
                  <a:pt x="1468582" y="306532"/>
                  <a:pt x="1711036" y="542925"/>
                  <a:pt x="1953491" y="779318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2563091" y="2000331"/>
            <a:ext cx="1953490" cy="753755"/>
          </a:xfrm>
          <a:custGeom>
            <a:avLst/>
            <a:gdLst>
              <a:gd name="connsiteX0" fmla="*/ 0 w 1953491"/>
              <a:gd name="connsiteY0" fmla="*/ 0 h 779318"/>
              <a:gd name="connsiteX1" fmla="*/ 1143000 w 1953491"/>
              <a:gd name="connsiteY1" fmla="*/ 176646 h 779318"/>
              <a:gd name="connsiteX2" fmla="*/ 1953491 w 1953491"/>
              <a:gd name="connsiteY2" fmla="*/ 779318 h 77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3491" h="779318">
                <a:moveTo>
                  <a:pt x="0" y="0"/>
                </a:moveTo>
                <a:cubicBezTo>
                  <a:pt x="408709" y="23380"/>
                  <a:pt x="817418" y="46760"/>
                  <a:pt x="1143000" y="176646"/>
                </a:cubicBezTo>
                <a:cubicBezTo>
                  <a:pt x="1468582" y="306532"/>
                  <a:pt x="1711036" y="542925"/>
                  <a:pt x="1953491" y="779318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34" idx="3"/>
            <a:endCxn id="18" idx="1"/>
          </p:cNvCxnSpPr>
          <p:nvPr/>
        </p:nvCxnSpPr>
        <p:spPr>
          <a:xfrm>
            <a:off x="5094772" y="2954141"/>
            <a:ext cx="48985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9216920" y="2954141"/>
            <a:ext cx="467475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844318" y="3188239"/>
            <a:ext cx="444655" cy="25875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094772" y="3154196"/>
            <a:ext cx="4400594" cy="9835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12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"/>
    </mc:Choice>
    <mc:Fallback xmlns="">
      <p:transition spd="slow" advTm="403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9055574" y="1647960"/>
            <a:ext cx="2766529" cy="2882661"/>
            <a:chOff x="944865" y="2049305"/>
            <a:chExt cx="2766529" cy="2882661"/>
          </a:xfrm>
        </p:grpSpPr>
        <p:sp>
          <p:nvSpPr>
            <p:cNvPr id="28" name="文本框 27"/>
            <p:cNvSpPr txBox="1"/>
            <p:nvPr/>
          </p:nvSpPr>
          <p:spPr>
            <a:xfrm>
              <a:off x="1505121" y="2049305"/>
              <a:ext cx="2206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086" y="2418637"/>
              <a:ext cx="2267108" cy="2267108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 rot="16200000">
              <a:off x="847403" y="342908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073649" y="468574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73527" y="1647960"/>
            <a:ext cx="2302436" cy="2636440"/>
            <a:chOff x="6098994" y="1657485"/>
            <a:chExt cx="2302436" cy="2636440"/>
          </a:xfrm>
        </p:grpSpPr>
        <p:pic>
          <p:nvPicPr>
            <p:cNvPr id="33" name="图片 32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8994" y="2026817"/>
              <a:ext cx="2302436" cy="2267108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6895816" y="1657485"/>
              <a:ext cx="133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509158" y="1647960"/>
            <a:ext cx="2267108" cy="2636440"/>
            <a:chOff x="2772713" y="1657485"/>
            <a:chExt cx="2267108" cy="263644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2713" y="2026817"/>
              <a:ext cx="2267108" cy="2267108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3022003" y="1657485"/>
              <a:ext cx="198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instances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3897" y="2017292"/>
            <a:ext cx="2268000" cy="2268000"/>
            <a:chOff x="0" y="2327959"/>
            <a:chExt cx="1620000" cy="1608774"/>
          </a:xfrm>
        </p:grpSpPr>
        <p:pic>
          <p:nvPicPr>
            <p:cNvPr id="39" name="图片 38"/>
            <p:cNvPicPr>
              <a:picLocks/>
            </p:cNvPicPr>
            <p:nvPr/>
          </p:nvPicPr>
          <p:blipFill rotWithShape="1">
            <a:blip r:embed="rId6"/>
            <a:srcRect b="50008"/>
            <a:stretch/>
          </p:blipFill>
          <p:spPr>
            <a:xfrm>
              <a:off x="0" y="2327959"/>
              <a:ext cx="1620000" cy="809877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/>
            </p:cNvPicPr>
            <p:nvPr/>
          </p:nvPicPr>
          <p:blipFill rotWithShape="1">
            <a:blip r:embed="rId7"/>
            <a:srcRect b="50685"/>
            <a:stretch/>
          </p:blipFill>
          <p:spPr>
            <a:xfrm>
              <a:off x="0" y="3137836"/>
              <a:ext cx="1620000" cy="798897"/>
            </a:xfrm>
            <a:prstGeom prst="rect">
              <a:avLst/>
            </a:prstGeom>
          </p:spPr>
        </p:pic>
      </p:grpSp>
      <p:sp>
        <p:nvSpPr>
          <p:cNvPr id="41" name="文本框 40"/>
          <p:cNvSpPr txBox="1"/>
          <p:nvPr/>
        </p:nvSpPr>
        <p:spPr>
          <a:xfrm>
            <a:off x="922650" y="1647960"/>
            <a:ext cx="198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modalities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626269" y="3155156"/>
            <a:ext cx="2285628" cy="238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26269" y="4696071"/>
            <a:ext cx="9865268" cy="1184966"/>
          </a:xfrm>
          <a:prstGeom prst="roundRect">
            <a:avLst>
              <a:gd name="adj" fmla="val 8172"/>
            </a:avLst>
          </a:prstGeom>
          <a:solidFill>
            <a:schemeClr val="accent2">
              <a:lumMod val="20000"/>
              <a:lumOff val="80000"/>
              <a:alpha val="93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23" name="圆角矩形 22"/>
          <p:cNvSpPr/>
          <p:nvPr/>
        </p:nvSpPr>
        <p:spPr>
          <a:xfrm>
            <a:off x="280465" y="1574543"/>
            <a:ext cx="5893838" cy="2806596"/>
          </a:xfrm>
          <a:prstGeom prst="roundRect">
            <a:avLst>
              <a:gd name="adj" fmla="val 394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4978" y="4899953"/>
            <a:ext cx="9459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alleviate the influence of noise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segmentation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utilize an interpolation network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restore the noisy regions coarsely marked by labor.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8964548" y="1683640"/>
            <a:ext cx="2880766" cy="2806596"/>
          </a:xfrm>
          <a:prstGeom prst="roundRect">
            <a:avLst>
              <a:gd name="adj" fmla="val 394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12598" y="424934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7554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8"/>
    </mc:Choice>
    <mc:Fallback xmlns="">
      <p:transition spd="slow" advTm="1607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6" name="圆角矩形 5"/>
          <p:cNvSpPr/>
          <p:nvPr/>
        </p:nvSpPr>
        <p:spPr>
          <a:xfrm>
            <a:off x="10253580" y="1803672"/>
            <a:ext cx="1938420" cy="2033703"/>
          </a:xfrm>
          <a:prstGeom prst="roundRect">
            <a:avLst>
              <a:gd name="adj" fmla="val 6687"/>
            </a:avLst>
          </a:prstGeom>
          <a:solidFill>
            <a:srgbClr val="FDF3A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10639806" y="1972456"/>
            <a:ext cx="319854" cy="812978"/>
          </a:xfrm>
          <a:prstGeom prst="cube">
            <a:avLst>
              <a:gd name="adj" fmla="val 69636"/>
            </a:avLst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19441" y="2182796"/>
            <a:ext cx="75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338616" y="1829713"/>
            <a:ext cx="3911412" cy="2007662"/>
          </a:xfrm>
          <a:prstGeom prst="roundRect">
            <a:avLst>
              <a:gd name="adj" fmla="val 5662"/>
            </a:avLst>
          </a:prstGeom>
          <a:solidFill>
            <a:srgbClr val="D6DCE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295400" y="2590455"/>
            <a:ext cx="795742" cy="546844"/>
          </a:xfrm>
          <a:prstGeom prst="roundRect">
            <a:avLst/>
          </a:prstGeom>
          <a:solidFill>
            <a:srgbClr val="DAE3F3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64816" y="2684739"/>
            <a:ext cx="54914" cy="419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488372" y="2729164"/>
            <a:ext cx="54914" cy="33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11927" y="2781610"/>
            <a:ext cx="54914" cy="225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flipH="1">
            <a:off x="7735482" y="2684739"/>
            <a:ext cx="302023" cy="419564"/>
            <a:chOff x="6362007" y="1371601"/>
            <a:chExt cx="1097280" cy="1413164"/>
          </a:xfrm>
        </p:grpSpPr>
        <p:sp>
          <p:nvSpPr>
            <p:cNvPr id="19" name="矩形 18"/>
            <p:cNvSpPr/>
            <p:nvPr/>
          </p:nvSpPr>
          <p:spPr>
            <a:xfrm>
              <a:off x="6362007" y="1371601"/>
              <a:ext cx="199505" cy="14131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810894" y="1521230"/>
              <a:ext cx="199505" cy="11139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259781" y="1697875"/>
              <a:ext cx="199506" cy="7606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431075" y="2527601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立方体 22"/>
          <p:cNvSpPr/>
          <p:nvPr/>
        </p:nvSpPr>
        <p:spPr>
          <a:xfrm>
            <a:off x="8543909" y="2246917"/>
            <a:ext cx="283477" cy="612502"/>
          </a:xfrm>
          <a:prstGeom prst="cube">
            <a:avLst>
              <a:gd name="adj" fmla="val 69636"/>
            </a:avLst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立方体 23"/>
          <p:cNvSpPr/>
          <p:nvPr/>
        </p:nvSpPr>
        <p:spPr>
          <a:xfrm>
            <a:off x="8542579" y="2961602"/>
            <a:ext cx="283477" cy="612502"/>
          </a:xfrm>
          <a:prstGeom prst="cube">
            <a:avLst>
              <a:gd name="adj" fmla="val 69636"/>
            </a:avLst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8158516" y="2578385"/>
            <a:ext cx="310430" cy="149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8143637" y="3081211"/>
            <a:ext cx="343726" cy="1469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9" idx="0"/>
          </p:cNvCxnSpPr>
          <p:nvPr/>
        </p:nvCxnSpPr>
        <p:spPr>
          <a:xfrm>
            <a:off x="8731237" y="2553168"/>
            <a:ext cx="528414" cy="228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9" idx="4"/>
          </p:cNvCxnSpPr>
          <p:nvPr/>
        </p:nvCxnSpPr>
        <p:spPr>
          <a:xfrm flipV="1">
            <a:off x="8765138" y="3016400"/>
            <a:ext cx="494513" cy="211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43769" y="2781610"/>
            <a:ext cx="231763" cy="2347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9394252" y="2891275"/>
            <a:ext cx="279956" cy="5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917530" y="2582191"/>
            <a:ext cx="343726" cy="1469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6950826" y="3081211"/>
            <a:ext cx="310430" cy="149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459367" y="19626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76741" y="3560348"/>
            <a:ext cx="743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81633" y="4306295"/>
            <a:ext cx="2611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network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图片 35"/>
          <p:cNvPicPr/>
          <p:nvPr/>
        </p:nvPicPr>
        <p:blipFill>
          <a:blip r:embed="rId4"/>
          <a:stretch>
            <a:fillRect/>
          </a:stretch>
        </p:blipFill>
        <p:spPr>
          <a:xfrm>
            <a:off x="6414432" y="2275180"/>
            <a:ext cx="474259" cy="522675"/>
          </a:xfrm>
          <a:prstGeom prst="rect">
            <a:avLst/>
          </a:prstGeom>
        </p:spPr>
      </p:pic>
      <p:pic>
        <p:nvPicPr>
          <p:cNvPr id="37" name="图片 36"/>
          <p:cNvPicPr/>
          <p:nvPr/>
        </p:nvPicPr>
        <p:blipFill>
          <a:blip r:embed="rId5"/>
          <a:stretch>
            <a:fillRect/>
          </a:stretch>
        </p:blipFill>
        <p:spPr>
          <a:xfrm>
            <a:off x="6415705" y="3034614"/>
            <a:ext cx="469884" cy="516782"/>
          </a:xfrm>
          <a:prstGeom prst="rect">
            <a:avLst/>
          </a:prstGeom>
        </p:spPr>
      </p:pic>
      <p:pic>
        <p:nvPicPr>
          <p:cNvPr id="38" name="图片 37"/>
          <p:cNvPicPr/>
          <p:nvPr/>
        </p:nvPicPr>
        <p:blipFill>
          <a:blip r:embed="rId6"/>
          <a:stretch>
            <a:fillRect/>
          </a:stretch>
        </p:blipFill>
        <p:spPr>
          <a:xfrm>
            <a:off x="9714297" y="2639635"/>
            <a:ext cx="470024" cy="511328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273762" y="201881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 i-1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278947" y="2798034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 i+1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6909015" y="2409132"/>
            <a:ext cx="1570034" cy="5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6942469" y="3366863"/>
            <a:ext cx="1571312" cy="58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29" idx="2"/>
            <a:endCxn id="29" idx="6"/>
          </p:cNvCxnSpPr>
          <p:nvPr/>
        </p:nvCxnSpPr>
        <p:spPr>
          <a:xfrm>
            <a:off x="9143769" y="2899005"/>
            <a:ext cx="23176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29" idx="0"/>
            <a:endCxn id="29" idx="4"/>
          </p:cNvCxnSpPr>
          <p:nvPr/>
        </p:nvCxnSpPr>
        <p:spPr>
          <a:xfrm>
            <a:off x="9259651" y="2781610"/>
            <a:ext cx="0" cy="23479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椭圆 114"/>
          <p:cNvSpPr/>
          <p:nvPr/>
        </p:nvSpPr>
        <p:spPr>
          <a:xfrm>
            <a:off x="10634057" y="3117603"/>
            <a:ext cx="231763" cy="2347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6" name="直接连接符 115"/>
          <p:cNvCxnSpPr>
            <a:stCxn id="115" idx="2"/>
            <a:endCxn id="115" idx="6"/>
          </p:cNvCxnSpPr>
          <p:nvPr/>
        </p:nvCxnSpPr>
        <p:spPr>
          <a:xfrm>
            <a:off x="10634057" y="3234998"/>
            <a:ext cx="23176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15" idx="0"/>
            <a:endCxn id="115" idx="4"/>
          </p:cNvCxnSpPr>
          <p:nvPr/>
        </p:nvCxnSpPr>
        <p:spPr>
          <a:xfrm>
            <a:off x="10749939" y="3117603"/>
            <a:ext cx="0" cy="23479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10997697" y="2998561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Element-wise</a:t>
            </a:r>
          </a:p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summation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9581972" y="2389101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 </a:t>
            </a:r>
            <a:r>
              <a:rPr lang="en-US" altLang="zh-CN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344" y="1716512"/>
            <a:ext cx="4535803" cy="2350718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514308" y="4312384"/>
            <a:ext cx="3547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Frame Interpolation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043618" y="6434111"/>
            <a:ext cx="9020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Simon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Niklaus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“Video Frame Interpolation via Adaptive Convolution”. In CVPR, 2017</a:t>
            </a:r>
            <a:endParaRPr lang="zh-CN" alt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12598" y="424934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777345" y="1154393"/>
            <a:ext cx="0" cy="3241119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5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33"/>
    </mc:Choice>
    <mc:Fallback xmlns="">
      <p:transition spd="slow" advTm="5423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9055574" y="1647960"/>
            <a:ext cx="2766529" cy="2882661"/>
            <a:chOff x="944865" y="2049305"/>
            <a:chExt cx="2766529" cy="2882661"/>
          </a:xfrm>
        </p:grpSpPr>
        <p:sp>
          <p:nvSpPr>
            <p:cNvPr id="27" name="文本框 26"/>
            <p:cNvSpPr txBox="1"/>
            <p:nvPr/>
          </p:nvSpPr>
          <p:spPr>
            <a:xfrm>
              <a:off x="1505121" y="2049305"/>
              <a:ext cx="2206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086" y="2418637"/>
              <a:ext cx="2267108" cy="2267108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 rot="16200000">
              <a:off x="847403" y="342908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073649" y="468574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3527" y="1647960"/>
            <a:ext cx="2302436" cy="2636440"/>
            <a:chOff x="6098994" y="1657485"/>
            <a:chExt cx="2302436" cy="2636440"/>
          </a:xfrm>
        </p:grpSpPr>
        <p:pic>
          <p:nvPicPr>
            <p:cNvPr id="32" name="图片 3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8994" y="2026817"/>
              <a:ext cx="2302436" cy="2267108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6895816" y="1657485"/>
              <a:ext cx="133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09158" y="1647960"/>
            <a:ext cx="2267108" cy="2636440"/>
            <a:chOff x="2772713" y="1657485"/>
            <a:chExt cx="2267108" cy="2636440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2713" y="2026817"/>
              <a:ext cx="2267108" cy="2267108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3022003" y="1657485"/>
              <a:ext cx="198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instances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3897" y="2017292"/>
            <a:ext cx="2268000" cy="2268000"/>
            <a:chOff x="0" y="2327959"/>
            <a:chExt cx="1620000" cy="1608774"/>
          </a:xfrm>
        </p:grpSpPr>
        <p:pic>
          <p:nvPicPr>
            <p:cNvPr id="38" name="图片 37"/>
            <p:cNvPicPr>
              <a:picLocks/>
            </p:cNvPicPr>
            <p:nvPr/>
          </p:nvPicPr>
          <p:blipFill rotWithShape="1">
            <a:blip r:embed="rId6"/>
            <a:srcRect b="50008"/>
            <a:stretch/>
          </p:blipFill>
          <p:spPr>
            <a:xfrm>
              <a:off x="0" y="2327959"/>
              <a:ext cx="1620000" cy="809877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/>
            </p:cNvPicPr>
            <p:nvPr/>
          </p:nvPicPr>
          <p:blipFill rotWithShape="1">
            <a:blip r:embed="rId7"/>
            <a:srcRect b="50685"/>
            <a:stretch/>
          </p:blipFill>
          <p:spPr>
            <a:xfrm>
              <a:off x="0" y="3137836"/>
              <a:ext cx="1620000" cy="798897"/>
            </a:xfrm>
            <a:prstGeom prst="rect">
              <a:avLst/>
            </a:prstGeom>
          </p:spPr>
        </p:pic>
      </p:grpSp>
      <p:sp>
        <p:nvSpPr>
          <p:cNvPr id="40" name="文本框 39"/>
          <p:cNvSpPr txBox="1"/>
          <p:nvPr/>
        </p:nvSpPr>
        <p:spPr>
          <a:xfrm>
            <a:off x="922650" y="1647960"/>
            <a:ext cx="198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modalities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26269" y="3155156"/>
            <a:ext cx="2285628" cy="238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26269" y="4696071"/>
            <a:ext cx="9865268" cy="1184966"/>
          </a:xfrm>
          <a:prstGeom prst="roundRect">
            <a:avLst>
              <a:gd name="adj" fmla="val 8172"/>
            </a:avLst>
          </a:prstGeom>
          <a:solidFill>
            <a:schemeClr val="accent2">
              <a:lumMod val="20000"/>
              <a:lumOff val="80000"/>
              <a:alpha val="93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23" name="圆角矩形 22"/>
          <p:cNvSpPr/>
          <p:nvPr/>
        </p:nvSpPr>
        <p:spPr>
          <a:xfrm>
            <a:off x="280465" y="1574543"/>
            <a:ext cx="8684082" cy="2806596"/>
          </a:xfrm>
          <a:prstGeom prst="roundRect">
            <a:avLst>
              <a:gd name="adj" fmla="val 394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24978" y="4813163"/>
                <a:ext cx="945938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train the network with the input size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×256×256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test the network with the input size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×256×256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adopt sliding window to infer the whole validation set and test set with stride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128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128.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78" y="4813163"/>
                <a:ext cx="9459380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451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1112598" y="424934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38935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32"/>
    </mc:Choice>
    <mc:Fallback xmlns="">
      <p:transition spd="slow" advTm="3373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96649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1140030" y="6434111"/>
            <a:ext cx="878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 https://zudi-lin.github.io/pytorch_connectomics/build/html/tutorials/mito.html#instance-segmentation  </a:t>
            </a:r>
            <a:endParaRPr lang="zh-CN" alt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0030" y="1716460"/>
            <a:ext cx="8617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Pytorch 1.1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TITAN XP (12GB) GPUs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training and validation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Adam and the learning rate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0.0001 and fixed in the training stage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methods and metrics can refer to  [3]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validation stage needs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almost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 of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test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needs almost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215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 of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0030" y="1039586"/>
            <a:ext cx="336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implementation details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2598" y="424934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2598" y="347078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network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841" y="3845196"/>
            <a:ext cx="2225442" cy="191120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33404" y="5870307"/>
            <a:ext cx="389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test set is coarsely marked by labor.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139" y="3840118"/>
            <a:ext cx="2174586" cy="19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9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62"/>
    </mc:Choice>
    <mc:Fallback xmlns="">
      <p:transition spd="slow" advTm="5476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726894" y="4219400"/>
            <a:ext cx="10558477" cy="923330"/>
          </a:xfrm>
          <a:prstGeom prst="roundRect">
            <a:avLst>
              <a:gd name="adj" fmla="val 6652"/>
            </a:avLst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5" y="1756809"/>
            <a:ext cx="4695825" cy="1962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601" y="1990171"/>
            <a:ext cx="4895850" cy="14954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6525" y="1479329"/>
            <a:ext cx="4833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results on MitoEM-R validation set.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37377" y="1572143"/>
            <a:ext cx="4847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 results on MitoEM-H validation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6894" y="4219400"/>
            <a:ext cx="10695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“+MT”: We train the network in the two stages. First, we train the network in 20K iterations with the input size of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 × 256 × 256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the best model. Then we change the input size to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 × 320 × 320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fine-tune the network in 10K iterations. We call the two stage training as multi-scale training (MT).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1982912" y="3623153"/>
            <a:ext cx="195041" cy="503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12598" y="424934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79427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3"/>
    </mc:Choice>
    <mc:Fallback xmlns="">
      <p:transition spd="slow" advTm="1269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611931" y="1578818"/>
            <a:ext cx="6094528" cy="3654415"/>
            <a:chOff x="1861063" y="1415101"/>
            <a:chExt cx="6125218" cy="3678167"/>
          </a:xfrm>
        </p:grpSpPr>
        <p:pic>
          <p:nvPicPr>
            <p:cNvPr id="6" name="图片 5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1064" y="1735942"/>
              <a:ext cx="1440000" cy="144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6658" y="1735942"/>
              <a:ext cx="1440000" cy="144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9014" y="1735942"/>
              <a:ext cx="1440000" cy="144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46281" y="1739900"/>
              <a:ext cx="1440000" cy="144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61063" y="3229939"/>
              <a:ext cx="1440000" cy="1440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6658" y="3229939"/>
              <a:ext cx="1440000" cy="144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59014" y="3229939"/>
              <a:ext cx="1440000" cy="1440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6281" y="3233897"/>
              <a:ext cx="1440000" cy="144000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4458458" y="4704421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</a:t>
              </a:r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070481" y="4723936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i-1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69879" y="4694793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i+1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377691" y="1422272"/>
              <a:ext cx="3099310" cy="3641853"/>
            </a:xfrm>
            <a:prstGeom prst="roundRect">
              <a:avLst>
                <a:gd name="adj" fmla="val 1868"/>
              </a:avLst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85819" y="1415101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</a:t>
              </a:r>
              <a:endPara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63382" y="1416032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denoising</a:t>
              </a:r>
              <a:endPara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6459" y="2142425"/>
            <a:ext cx="4914900" cy="237172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873035" y="1698807"/>
            <a:ext cx="4898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results on test sets of MitoEM-R and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MitoEM-H 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12598" y="424934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219376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"/>
    </mc:Choice>
    <mc:Fallback xmlns="">
      <p:transition spd="slow" advTm="74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5" y="1711838"/>
            <a:ext cx="1800000" cy="18000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71287" y="1711838"/>
            <a:ext cx="1800000" cy="1800000"/>
          </a:xfrm>
          <a:prstGeom prst="rect">
            <a:avLst/>
          </a:prstGeom>
        </p:spPr>
      </p:pic>
      <p:pic>
        <p:nvPicPr>
          <p:cNvPr id="9" name="图片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28590" y="1711838"/>
            <a:ext cx="1800000" cy="1800000"/>
          </a:xfrm>
          <a:prstGeom prst="rect">
            <a:avLst/>
          </a:prstGeom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09748" y="3623823"/>
            <a:ext cx="1800000" cy="1800000"/>
          </a:xfrm>
          <a:prstGeom prst="rect">
            <a:avLst/>
          </a:prstGeom>
        </p:spPr>
      </p:pic>
      <p:pic>
        <p:nvPicPr>
          <p:cNvPr id="12" name="图片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366019" y="3623823"/>
            <a:ext cx="1800000" cy="1800000"/>
          </a:xfrm>
          <a:prstGeom prst="rect">
            <a:avLst/>
          </a:prstGeom>
        </p:spPr>
      </p:pic>
      <p:pic>
        <p:nvPicPr>
          <p:cNvPr id="13" name="图片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223351" y="3623823"/>
            <a:ext cx="1800000" cy="1800000"/>
          </a:xfrm>
          <a:prstGeom prst="rect">
            <a:avLst/>
          </a:prstGeom>
        </p:spPr>
      </p:pic>
      <p:pic>
        <p:nvPicPr>
          <p:cNvPr id="16" name="图片 15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552865" y="1711837"/>
            <a:ext cx="1800000" cy="1800000"/>
          </a:xfrm>
          <a:prstGeom prst="rect">
            <a:avLst/>
          </a:prstGeom>
        </p:spPr>
      </p:pic>
      <p:pic>
        <p:nvPicPr>
          <p:cNvPr id="17" name="图片 16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008" y="1711837"/>
            <a:ext cx="1800000" cy="1800000"/>
          </a:xfrm>
          <a:prstGeom prst="rect">
            <a:avLst/>
          </a:prstGeom>
        </p:spPr>
      </p:pic>
      <p:pic>
        <p:nvPicPr>
          <p:cNvPr id="18" name="图片 17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257310" y="1711837"/>
            <a:ext cx="1800000" cy="1800000"/>
          </a:xfrm>
          <a:prstGeom prst="rect">
            <a:avLst/>
          </a:prstGeom>
        </p:spPr>
      </p:pic>
      <p:pic>
        <p:nvPicPr>
          <p:cNvPr id="20" name="图片 19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552865" y="3620932"/>
            <a:ext cx="1800000" cy="1800000"/>
          </a:xfrm>
          <a:prstGeom prst="rect">
            <a:avLst/>
          </a:prstGeom>
        </p:spPr>
      </p:pic>
      <p:pic>
        <p:nvPicPr>
          <p:cNvPr id="21" name="图片 20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8400008" y="3620932"/>
            <a:ext cx="1800000" cy="1800000"/>
          </a:xfrm>
          <a:prstGeom prst="rect">
            <a:avLst/>
          </a:prstGeom>
        </p:spPr>
      </p:pic>
      <p:pic>
        <p:nvPicPr>
          <p:cNvPr id="22" name="图片 21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7310" y="3610504"/>
            <a:ext cx="1800000" cy="1800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4774" y="1711837"/>
            <a:ext cx="461665" cy="3711985"/>
            <a:chOff x="34774" y="1711837"/>
            <a:chExt cx="461665" cy="3711985"/>
          </a:xfrm>
        </p:grpSpPr>
        <p:sp>
          <p:nvSpPr>
            <p:cNvPr id="14" name="文本框 13"/>
            <p:cNvSpPr txBox="1"/>
            <p:nvPr/>
          </p:nvSpPr>
          <p:spPr>
            <a:xfrm rot="16200000">
              <a:off x="-556403" y="3203015"/>
              <a:ext cx="1644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MitoEM-R</a:t>
              </a:r>
              <a:endPara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20247" y="1711837"/>
              <a:ext cx="347385" cy="371198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02562" y="1342505"/>
            <a:ext cx="8595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25243" y="1342505"/>
            <a:ext cx="12939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15368" y="1342505"/>
            <a:ext cx="16065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endParaRPr lang="zh-CN" alt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12598" y="424934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6059895" y="1711837"/>
            <a:ext cx="461665" cy="3711985"/>
            <a:chOff x="34774" y="1711837"/>
            <a:chExt cx="461665" cy="3711985"/>
          </a:xfrm>
        </p:grpSpPr>
        <p:sp>
          <p:nvSpPr>
            <p:cNvPr id="41" name="文本框 40"/>
            <p:cNvSpPr txBox="1"/>
            <p:nvPr/>
          </p:nvSpPr>
          <p:spPr>
            <a:xfrm rot="16200000">
              <a:off x="-556403" y="3203015"/>
              <a:ext cx="1644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MitoEM-H</a:t>
              </a:r>
              <a:endPara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120247" y="1711837"/>
              <a:ext cx="347385" cy="371198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7038770" y="1342505"/>
            <a:ext cx="8595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661451" y="1342505"/>
            <a:ext cx="12939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351576" y="1342505"/>
            <a:ext cx="16065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endParaRPr lang="zh-CN" alt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"/>
    </mc:Choice>
    <mc:Fallback xmlns="">
      <p:transition spd="slow" advTm="171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25" y="1703520"/>
            <a:ext cx="3600000" cy="3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699" y="1703520"/>
            <a:ext cx="3600000" cy="3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873" y="1703520"/>
            <a:ext cx="3600000" cy="36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00784" y="1288022"/>
            <a:ext cx="25138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3D-viewer</a:t>
            </a:r>
            <a:endParaRPr lang="zh-CN" alt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2598" y="424934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421573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076325" y="600075"/>
            <a:ext cx="228780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285750" indent="-285750">
              <a:buFontTx/>
              <a:buChar char="-"/>
            </a:pPr>
            <a:endParaRPr lang="en-US" altLang="zh-CN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</a:p>
          <a:p>
            <a:pPr marL="285750" indent="-285750">
              <a:buFontTx/>
              <a:buChar char="-"/>
            </a:pPr>
            <a:endParaRPr lang="en-US" altLang="zh-CN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285750" indent="-285750">
              <a:buFontTx/>
              <a:buChar char="-"/>
            </a:pPr>
            <a:endParaRPr lang="en-US" altLang="zh-CN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7"/>
    </mc:Choice>
    <mc:Fallback xmlns="">
      <p:transition spd="slow" advTm="774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b="25768"/>
          <a:stretch/>
        </p:blipFill>
        <p:spPr>
          <a:xfrm>
            <a:off x="1755837" y="2390755"/>
            <a:ext cx="8067257" cy="24721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95991" y="2190700"/>
            <a:ext cx="7081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MitoEM Challenge leaderboard at the end of the testing phase.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2598" y="424934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7178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4"/>
            <a:ext cx="12192000" cy="2438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F9D9AE0-5AC8-4512-899C-43AC03216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25" y="10863"/>
            <a:ext cx="4122768" cy="77230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0F55B179-0D4C-43F0-AD1E-0CC200A8AAE1}"/>
              </a:ext>
            </a:extLst>
          </p:cNvPr>
          <p:cNvGrpSpPr/>
          <p:nvPr/>
        </p:nvGrpSpPr>
        <p:grpSpPr>
          <a:xfrm>
            <a:off x="193100" y="5787781"/>
            <a:ext cx="3448050" cy="872456"/>
            <a:chOff x="1724720" y="5673936"/>
            <a:chExt cx="3448050" cy="872456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A2B53123-31F3-4A59-B669-69BC3668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4720" y="6296275"/>
              <a:ext cx="3448050" cy="25011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9B32FE37-FF56-45E4-B53E-D473A6A0E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34445" y="5673936"/>
              <a:ext cx="1742316" cy="579258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AAA42A68-6F95-43A3-A315-BCBA49A33B1E}"/>
              </a:ext>
            </a:extLst>
          </p:cNvPr>
          <p:cNvGrpSpPr/>
          <p:nvPr/>
        </p:nvGrpSpPr>
        <p:grpSpPr>
          <a:xfrm>
            <a:off x="7974422" y="5753057"/>
            <a:ext cx="4379948" cy="890723"/>
            <a:chOff x="4953237" y="5639211"/>
            <a:chExt cx="4379948" cy="890723"/>
          </a:xfrm>
        </p:grpSpPr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EADFF169-E4EF-4A96-9A27-5987C46D1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496"/>
            <a:stretch/>
          </p:blipFill>
          <p:spPr>
            <a:xfrm>
              <a:off x="6883053" y="5691852"/>
              <a:ext cx="462597" cy="34931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8F90C8E7-8826-42F3-B40D-2C7251E23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40" b="25211"/>
            <a:stretch/>
          </p:blipFill>
          <p:spPr>
            <a:xfrm>
              <a:off x="7047428" y="5639211"/>
              <a:ext cx="2285757" cy="40828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B65A129E-B15A-4EB9-8DD9-B9633129D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779"/>
            <a:stretch/>
          </p:blipFill>
          <p:spPr>
            <a:xfrm>
              <a:off x="5387160" y="6325413"/>
              <a:ext cx="3946025" cy="20452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CE0A2597-8CC9-45A3-A3BF-46CC7DBB2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786" b="3758"/>
            <a:stretch/>
          </p:blipFill>
          <p:spPr>
            <a:xfrm>
              <a:off x="4953237" y="6094528"/>
              <a:ext cx="3946025" cy="215892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4461578" y="3127020"/>
            <a:ext cx="32688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 </a:t>
            </a:r>
            <a:endParaRPr lang="zh-CN" altLang="en-US" sz="46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1823" y="4284769"/>
            <a:ext cx="42883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you have any question, please contact me:</a:t>
            </a:r>
          </a:p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mxli@mail.ustc.edu.cn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046693"/>
                  </p:ext>
                </p:extLst>
              </p:nvPr>
            </p:nvGraphicFramePr>
            <p:xfrm>
              <a:off x="1227885" y="1165970"/>
              <a:ext cx="9845676" cy="212830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461419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246141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461419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461419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</a:tblGrid>
                  <a:tr h="582726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Training</a:t>
                          </a:r>
                          <a:r>
                            <a:rPr lang="en-US" altLang="zh-CN" sz="20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set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Validation</a:t>
                          </a:r>
                          <a:r>
                            <a:rPr lang="en-US" altLang="zh-CN" sz="20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set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 set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7153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MitoEM-R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400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×4096 ×4096</m:t>
                                </m:r>
                              </m:oMath>
                            </m:oMathPara>
                          </a14:m>
                          <a:endParaRPr lang="zh-CN" altLang="en-US" sz="2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×4096 ×4096</m:t>
                                </m:r>
                              </m:oMath>
                            </m:oMathPara>
                          </a14:m>
                          <a:endParaRPr lang="zh-CN" altLang="en-US" sz="2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×4096 ×4096</m:t>
                                </m:r>
                              </m:oMath>
                            </m:oMathPara>
                          </a14:m>
                          <a:endParaRPr lang="zh-CN" altLang="en-US" sz="2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83027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MitoEM-H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400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×4096 ×4096</m:t>
                                </m:r>
                              </m:oMath>
                            </m:oMathPara>
                          </a14:m>
                          <a:endParaRPr lang="zh-CN" altLang="en-US" sz="2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×4096 ×4096</m:t>
                                </m:r>
                              </m:oMath>
                            </m:oMathPara>
                          </a14:m>
                          <a:endParaRPr lang="zh-CN" altLang="en-US" sz="2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500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×4096 ×4096</m:t>
                                </m:r>
                              </m:oMath>
                            </m:oMathPara>
                          </a14:m>
                          <a:endParaRPr lang="zh-CN" altLang="en-US" sz="2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046693"/>
                  </p:ext>
                </p:extLst>
              </p:nvPr>
            </p:nvGraphicFramePr>
            <p:xfrm>
              <a:off x="1227885" y="1165970"/>
              <a:ext cx="9845676" cy="212830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4614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24614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24614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  <a:gridCol w="246141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3"/>
                        </a:ext>
                      </a:extLst>
                    </a:gridCol>
                  </a:tblGrid>
                  <a:tr h="582726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Training</a:t>
                          </a:r>
                          <a:r>
                            <a:rPr lang="en-US" altLang="zh-CN" sz="20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set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Validation</a:t>
                          </a:r>
                          <a:r>
                            <a:rPr lang="en-US" altLang="zh-CN" sz="20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set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 set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7153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MitoEM-R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248" t="-82906" r="-200990" b="-118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248" t="-82906" r="-100990" b="-118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00248" t="-82906" r="-990" b="-1188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83027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MitoEM-H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248" t="-156204" r="-200990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248" t="-156204" r="-100990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00248" t="-156204" r="-990" b="-1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矩形 5"/>
          <p:cNvSpPr/>
          <p:nvPr/>
        </p:nvSpPr>
        <p:spPr>
          <a:xfrm>
            <a:off x="1112598" y="362588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b="53027"/>
          <a:stretch/>
        </p:blipFill>
        <p:spPr>
          <a:xfrm>
            <a:off x="1213530" y="3929211"/>
            <a:ext cx="4984681" cy="14776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t="47289"/>
          <a:stretch/>
        </p:blipFill>
        <p:spPr>
          <a:xfrm>
            <a:off x="6198211" y="3929211"/>
            <a:ext cx="4984681" cy="16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4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2"/>
    </mc:Choice>
    <mc:Fallback xmlns="">
      <p:transition spd="slow" advTm="1779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1112598" y="424934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055574" y="1647960"/>
            <a:ext cx="2766529" cy="2882661"/>
            <a:chOff x="944865" y="2049305"/>
            <a:chExt cx="2766529" cy="2882661"/>
          </a:xfrm>
        </p:grpSpPr>
        <p:sp>
          <p:nvSpPr>
            <p:cNvPr id="8" name="文本框 7"/>
            <p:cNvSpPr txBox="1"/>
            <p:nvPr/>
          </p:nvSpPr>
          <p:spPr>
            <a:xfrm>
              <a:off x="1505121" y="2049305"/>
              <a:ext cx="2206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1086" y="2418637"/>
              <a:ext cx="2267108" cy="226710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 rot="16200000">
              <a:off x="847403" y="342908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73649" y="468574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73527" y="1647960"/>
            <a:ext cx="2302436" cy="2636440"/>
            <a:chOff x="6098994" y="1657485"/>
            <a:chExt cx="2302436" cy="2636440"/>
          </a:xfrm>
        </p:grpSpPr>
        <p:pic>
          <p:nvPicPr>
            <p:cNvPr id="13" name="图片 12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8994" y="2026817"/>
              <a:ext cx="2302436" cy="2267108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895816" y="1657485"/>
              <a:ext cx="133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9158" y="1647960"/>
            <a:ext cx="2267108" cy="2636440"/>
            <a:chOff x="2772713" y="1657485"/>
            <a:chExt cx="2267108" cy="263644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2713" y="2026817"/>
              <a:ext cx="2267108" cy="226710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022003" y="1657485"/>
              <a:ext cx="198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instances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43897" y="2017292"/>
            <a:ext cx="2268000" cy="2268000"/>
            <a:chOff x="0" y="2327959"/>
            <a:chExt cx="1620000" cy="1608774"/>
          </a:xfrm>
        </p:grpSpPr>
        <p:pic>
          <p:nvPicPr>
            <p:cNvPr id="17" name="图片 16"/>
            <p:cNvPicPr>
              <a:picLocks/>
            </p:cNvPicPr>
            <p:nvPr/>
          </p:nvPicPr>
          <p:blipFill rotWithShape="1">
            <a:blip r:embed="rId7"/>
            <a:srcRect b="50008"/>
            <a:stretch/>
          </p:blipFill>
          <p:spPr>
            <a:xfrm>
              <a:off x="0" y="2327959"/>
              <a:ext cx="1620000" cy="80987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/>
            </p:cNvPicPr>
            <p:nvPr/>
          </p:nvPicPr>
          <p:blipFill rotWithShape="1">
            <a:blip r:embed="rId8"/>
            <a:srcRect b="50685"/>
            <a:stretch/>
          </p:blipFill>
          <p:spPr>
            <a:xfrm>
              <a:off x="0" y="3137836"/>
              <a:ext cx="1620000" cy="798897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22650" y="1647960"/>
            <a:ext cx="198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modalities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26269" y="3155156"/>
            <a:ext cx="2285628" cy="238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83"/>
    </mc:Choice>
    <mc:Fallback xmlns="">
      <p:transition spd="slow" advTm="2798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9055574" y="1647960"/>
            <a:ext cx="2766529" cy="2882661"/>
            <a:chOff x="944865" y="2049305"/>
            <a:chExt cx="2766529" cy="2882661"/>
          </a:xfrm>
        </p:grpSpPr>
        <p:sp>
          <p:nvSpPr>
            <p:cNvPr id="27" name="文本框 26"/>
            <p:cNvSpPr txBox="1"/>
            <p:nvPr/>
          </p:nvSpPr>
          <p:spPr>
            <a:xfrm>
              <a:off x="1505121" y="2049305"/>
              <a:ext cx="2206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086" y="2418637"/>
              <a:ext cx="2267108" cy="2267108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 rot="16200000">
              <a:off x="847403" y="342908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073649" y="468574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3527" y="1647960"/>
            <a:ext cx="2302436" cy="2636440"/>
            <a:chOff x="6098994" y="1657485"/>
            <a:chExt cx="2302436" cy="2636440"/>
          </a:xfrm>
        </p:grpSpPr>
        <p:pic>
          <p:nvPicPr>
            <p:cNvPr id="32" name="图片 3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8994" y="2026817"/>
              <a:ext cx="2302436" cy="2267108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6895816" y="1657485"/>
              <a:ext cx="133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09158" y="1647960"/>
            <a:ext cx="2267108" cy="2636440"/>
            <a:chOff x="2772713" y="1657485"/>
            <a:chExt cx="2267108" cy="2636440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2713" y="2026817"/>
              <a:ext cx="2267108" cy="2267108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3022003" y="1657485"/>
              <a:ext cx="198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instances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43897" y="2017292"/>
            <a:ext cx="2268000" cy="2268000"/>
            <a:chOff x="0" y="2327959"/>
            <a:chExt cx="1620000" cy="1608774"/>
          </a:xfrm>
        </p:grpSpPr>
        <p:pic>
          <p:nvPicPr>
            <p:cNvPr id="38" name="图片 37"/>
            <p:cNvPicPr>
              <a:picLocks/>
            </p:cNvPicPr>
            <p:nvPr/>
          </p:nvPicPr>
          <p:blipFill rotWithShape="1">
            <a:blip r:embed="rId6"/>
            <a:srcRect b="50008"/>
            <a:stretch/>
          </p:blipFill>
          <p:spPr>
            <a:xfrm>
              <a:off x="0" y="2327959"/>
              <a:ext cx="1620000" cy="809877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/>
            </p:cNvPicPr>
            <p:nvPr/>
          </p:nvPicPr>
          <p:blipFill rotWithShape="1">
            <a:blip r:embed="rId7"/>
            <a:srcRect b="50685"/>
            <a:stretch/>
          </p:blipFill>
          <p:spPr>
            <a:xfrm>
              <a:off x="0" y="3137836"/>
              <a:ext cx="1620000" cy="798897"/>
            </a:xfrm>
            <a:prstGeom prst="rect">
              <a:avLst/>
            </a:prstGeom>
          </p:spPr>
        </p:pic>
      </p:grpSp>
      <p:sp>
        <p:nvSpPr>
          <p:cNvPr id="40" name="文本框 39"/>
          <p:cNvSpPr txBox="1"/>
          <p:nvPr/>
        </p:nvSpPr>
        <p:spPr>
          <a:xfrm>
            <a:off x="922650" y="1647960"/>
            <a:ext cx="198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modalities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626269" y="3155156"/>
            <a:ext cx="2285628" cy="238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26269" y="4696071"/>
            <a:ext cx="9865268" cy="1184966"/>
          </a:xfrm>
          <a:prstGeom prst="roundRect">
            <a:avLst>
              <a:gd name="adj" fmla="val 8172"/>
            </a:avLst>
          </a:prstGeom>
          <a:solidFill>
            <a:schemeClr val="accent2">
              <a:lumMod val="20000"/>
              <a:lumOff val="80000"/>
              <a:alpha val="93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23" name="圆角矩形 22"/>
          <p:cNvSpPr/>
          <p:nvPr/>
        </p:nvSpPr>
        <p:spPr>
          <a:xfrm>
            <a:off x="3286126" y="1724025"/>
            <a:ext cx="8620124" cy="2806596"/>
          </a:xfrm>
          <a:prstGeom prst="roundRect">
            <a:avLst>
              <a:gd name="adj" fmla="val 394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4978" y="4899953"/>
            <a:ext cx="9459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modalities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two advanced deep residual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networks, named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Res-UNet-H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human sample and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Res-UNet-R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 sample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MitoEM dataset.</a:t>
            </a:r>
          </a:p>
        </p:txBody>
      </p:sp>
      <p:sp>
        <p:nvSpPr>
          <p:cNvPr id="25" name="矩形 24"/>
          <p:cNvSpPr/>
          <p:nvPr/>
        </p:nvSpPr>
        <p:spPr>
          <a:xfrm>
            <a:off x="1112598" y="424934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249210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32"/>
    </mc:Choice>
    <mc:Fallback xmlns="">
      <p:transition spd="slow" advTm="2203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102" name="矩形 101"/>
          <p:cNvSpPr/>
          <p:nvPr/>
        </p:nvSpPr>
        <p:spPr>
          <a:xfrm>
            <a:off x="1112598" y="424934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1140030" y="103958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framework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858" y="138634"/>
            <a:ext cx="2879558" cy="212967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0171" y="95815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[1]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6495" y="6434111"/>
            <a:ext cx="990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Wei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Donglai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"MitoEM Dataset: Large-Scale 3D Mitochondria Instance Segmentation from EM Images."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MICCAI,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48" y="2708163"/>
            <a:ext cx="5465579" cy="25805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077" y="2619742"/>
            <a:ext cx="5139832" cy="27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25"/>
    </mc:Choice>
    <mc:Fallback xmlns="">
      <p:transition spd="slow" advTm="4842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1800225" y="5349646"/>
            <a:ext cx="8486775" cy="968354"/>
          </a:xfrm>
          <a:prstGeom prst="roundRect">
            <a:avLst>
              <a:gd name="adj" fmla="val 6687"/>
            </a:avLst>
          </a:prstGeom>
          <a:solidFill>
            <a:srgbClr val="FDF3A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6488747" y="5577250"/>
            <a:ext cx="1786223" cy="461665"/>
            <a:chOff x="3890105" y="6595700"/>
            <a:chExt cx="1786223" cy="461665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3890105" y="6730813"/>
              <a:ext cx="281457" cy="1914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308713" y="6595700"/>
              <a:ext cx="1367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1×3×3 Conv, </a:t>
              </a:r>
            </a:p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</a:t>
              </a: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1×2×2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8477486" y="5597253"/>
            <a:ext cx="1461946" cy="461665"/>
            <a:chOff x="5878844" y="6615703"/>
            <a:chExt cx="1461946" cy="461665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5878844" y="6730813"/>
              <a:ext cx="243874" cy="19144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6245618" y="6615703"/>
              <a:ext cx="1095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Trilinear</a:t>
              </a:r>
              <a:endParaRPr lang="en-US" altLang="zh-CN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Interpolation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1550001" y="903820"/>
            <a:ext cx="9727520" cy="4176735"/>
            <a:chOff x="-148576" y="1498420"/>
            <a:chExt cx="9727520" cy="4176735"/>
          </a:xfrm>
        </p:grpSpPr>
        <p:grpSp>
          <p:nvGrpSpPr>
            <p:cNvPr id="42" name="组合 41"/>
            <p:cNvGrpSpPr/>
            <p:nvPr/>
          </p:nvGrpSpPr>
          <p:grpSpPr>
            <a:xfrm>
              <a:off x="3221022" y="1498420"/>
              <a:ext cx="2827620" cy="1369761"/>
              <a:chOff x="8863206" y="-395800"/>
              <a:chExt cx="3851504" cy="1701136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8863206" y="-338581"/>
                <a:ext cx="3831932" cy="1643917"/>
              </a:xfrm>
              <a:prstGeom prst="roundRect">
                <a:avLst/>
              </a:prstGeom>
              <a:solidFill>
                <a:srgbClr val="ED7D31">
                  <a:alpha val="14902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立方体 43"/>
              <p:cNvSpPr/>
              <p:nvPr/>
            </p:nvSpPr>
            <p:spPr>
              <a:xfrm>
                <a:off x="9375693" y="141469"/>
                <a:ext cx="402470" cy="937878"/>
              </a:xfrm>
              <a:prstGeom prst="cube">
                <a:avLst>
                  <a:gd name="adj" fmla="val 69636"/>
                </a:avLst>
              </a:prstGeom>
              <a:solidFill>
                <a:srgbClr val="DAE3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立方体 44"/>
              <p:cNvSpPr/>
              <p:nvPr/>
            </p:nvSpPr>
            <p:spPr>
              <a:xfrm>
                <a:off x="10221518" y="141469"/>
                <a:ext cx="402471" cy="937878"/>
              </a:xfrm>
              <a:prstGeom prst="cube">
                <a:avLst>
                  <a:gd name="adj" fmla="val 69636"/>
                </a:avLst>
              </a:prstGeom>
              <a:solidFill>
                <a:srgbClr val="DAE3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立方体 45"/>
              <p:cNvSpPr/>
              <p:nvPr/>
            </p:nvSpPr>
            <p:spPr>
              <a:xfrm>
                <a:off x="11041282" y="141469"/>
                <a:ext cx="402470" cy="937878"/>
              </a:xfrm>
              <a:prstGeom prst="cube">
                <a:avLst>
                  <a:gd name="adj" fmla="val 69636"/>
                </a:avLst>
              </a:prstGeom>
              <a:solidFill>
                <a:srgbClr val="DAE3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1871704" y="482733"/>
                <a:ext cx="329114" cy="308651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直接箭头连接符 47"/>
              <p:cNvCxnSpPr/>
              <p:nvPr/>
            </p:nvCxnSpPr>
            <p:spPr>
              <a:xfrm>
                <a:off x="8879558" y="664265"/>
                <a:ext cx="496136" cy="48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9704193" y="659385"/>
                <a:ext cx="496136" cy="48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V="1">
                <a:off x="10557857" y="659385"/>
                <a:ext cx="465670" cy="24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11375568" y="659385"/>
                <a:ext cx="496136" cy="48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本框 51"/>
              <p:cNvSpPr txBox="1"/>
              <p:nvPr/>
            </p:nvSpPr>
            <p:spPr>
              <a:xfrm>
                <a:off x="9175308" y="1014564"/>
                <a:ext cx="6591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1×3×3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0027727" y="1016212"/>
                <a:ext cx="6591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3×3×3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0852481" y="1022128"/>
                <a:ext cx="6591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3×3×3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肘形连接符 54"/>
              <p:cNvCxnSpPr>
                <a:endCxn id="47" idx="0"/>
              </p:cNvCxnSpPr>
              <p:nvPr/>
            </p:nvCxnSpPr>
            <p:spPr>
              <a:xfrm flipV="1">
                <a:off x="9952261" y="482733"/>
                <a:ext cx="2083999" cy="176654"/>
              </a:xfrm>
              <a:prstGeom prst="bentConnector4">
                <a:avLst>
                  <a:gd name="adj1" fmla="val 17"/>
                  <a:gd name="adj2" fmla="val 348164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12218574" y="651736"/>
                <a:ext cx="496136" cy="48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/>
              <p:cNvSpPr txBox="1"/>
              <p:nvPr/>
            </p:nvSpPr>
            <p:spPr>
              <a:xfrm>
                <a:off x="10484443" y="-395800"/>
                <a:ext cx="635359" cy="327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ACB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4020732" y="4635251"/>
              <a:ext cx="500053" cy="558195"/>
              <a:chOff x="2565186" y="2868440"/>
              <a:chExt cx="1091636" cy="935315"/>
            </a:xfrm>
          </p:grpSpPr>
          <p:sp>
            <p:nvSpPr>
              <p:cNvPr id="59" name="立方体 58"/>
              <p:cNvSpPr/>
              <p:nvPr/>
            </p:nvSpPr>
            <p:spPr>
              <a:xfrm>
                <a:off x="2710917" y="2868440"/>
                <a:ext cx="945905" cy="935315"/>
              </a:xfrm>
              <a:prstGeom prst="cube">
                <a:avLst/>
              </a:prstGeom>
              <a:solidFill>
                <a:srgbClr val="ED7D31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2565186" y="3178720"/>
                <a:ext cx="704096" cy="410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ACB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4732384" y="4077057"/>
              <a:ext cx="496962" cy="558195"/>
              <a:chOff x="2699649" y="2868440"/>
              <a:chExt cx="1084888" cy="935315"/>
            </a:xfrm>
          </p:grpSpPr>
          <p:sp>
            <p:nvSpPr>
              <p:cNvPr id="62" name="立方体 61"/>
              <p:cNvSpPr/>
              <p:nvPr/>
            </p:nvSpPr>
            <p:spPr>
              <a:xfrm>
                <a:off x="2838632" y="2868440"/>
                <a:ext cx="945905" cy="935315"/>
              </a:xfrm>
              <a:prstGeom prst="cube">
                <a:avLst/>
              </a:prstGeom>
              <a:solidFill>
                <a:srgbClr val="ED7D31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2699649" y="3198972"/>
                <a:ext cx="704096" cy="410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ACB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453491" y="3518859"/>
              <a:ext cx="480358" cy="558195"/>
              <a:chOff x="2608181" y="2868440"/>
              <a:chExt cx="1048641" cy="935315"/>
            </a:xfrm>
          </p:grpSpPr>
          <p:sp>
            <p:nvSpPr>
              <p:cNvPr id="65" name="立方体 64"/>
              <p:cNvSpPr/>
              <p:nvPr/>
            </p:nvSpPr>
            <p:spPr>
              <a:xfrm>
                <a:off x="2710917" y="2868440"/>
                <a:ext cx="945905" cy="935315"/>
              </a:xfrm>
              <a:prstGeom prst="cube">
                <a:avLst/>
              </a:prstGeom>
              <a:solidFill>
                <a:srgbClr val="ED7D31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2608181" y="3193489"/>
                <a:ext cx="704096" cy="410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ACB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6171772" y="2934459"/>
              <a:ext cx="489961" cy="558195"/>
              <a:chOff x="2669867" y="2868440"/>
              <a:chExt cx="1069602" cy="935315"/>
            </a:xfrm>
          </p:grpSpPr>
          <p:sp>
            <p:nvSpPr>
              <p:cNvPr id="68" name="立方体 67"/>
              <p:cNvSpPr/>
              <p:nvPr/>
            </p:nvSpPr>
            <p:spPr>
              <a:xfrm>
                <a:off x="2793564" y="2868440"/>
                <a:ext cx="945905" cy="935315"/>
              </a:xfrm>
              <a:prstGeom prst="cube">
                <a:avLst/>
              </a:prstGeom>
              <a:solidFill>
                <a:srgbClr val="ED7D31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669867" y="3198754"/>
                <a:ext cx="704097" cy="410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ACB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3333635" y="4077056"/>
              <a:ext cx="497955" cy="558195"/>
              <a:chOff x="2697481" y="2868440"/>
              <a:chExt cx="1087056" cy="935315"/>
            </a:xfrm>
          </p:grpSpPr>
          <p:sp>
            <p:nvSpPr>
              <p:cNvPr id="71" name="立方体 70"/>
              <p:cNvSpPr/>
              <p:nvPr/>
            </p:nvSpPr>
            <p:spPr>
              <a:xfrm>
                <a:off x="2838632" y="2868440"/>
                <a:ext cx="945905" cy="935315"/>
              </a:xfrm>
              <a:prstGeom prst="cube">
                <a:avLst/>
              </a:prstGeom>
              <a:solidFill>
                <a:srgbClr val="ED7D31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2697481" y="3198972"/>
                <a:ext cx="704096" cy="410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ACB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2731937" y="3518859"/>
              <a:ext cx="499820" cy="558195"/>
              <a:chOff x="2565695" y="2868440"/>
              <a:chExt cx="1091127" cy="935315"/>
            </a:xfrm>
          </p:grpSpPr>
          <p:sp>
            <p:nvSpPr>
              <p:cNvPr id="74" name="立方体 73"/>
              <p:cNvSpPr/>
              <p:nvPr/>
            </p:nvSpPr>
            <p:spPr>
              <a:xfrm>
                <a:off x="2710917" y="2868440"/>
                <a:ext cx="945905" cy="935315"/>
              </a:xfrm>
              <a:prstGeom prst="cube">
                <a:avLst/>
              </a:prstGeom>
              <a:solidFill>
                <a:srgbClr val="ED7D31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2565695" y="3171614"/>
                <a:ext cx="704096" cy="410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ACB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2100414" y="2934459"/>
              <a:ext cx="496397" cy="558195"/>
              <a:chOff x="2668074" y="2868440"/>
              <a:chExt cx="1083655" cy="935315"/>
            </a:xfrm>
          </p:grpSpPr>
          <p:sp>
            <p:nvSpPr>
              <p:cNvPr id="77" name="立方体 76"/>
              <p:cNvSpPr/>
              <p:nvPr/>
            </p:nvSpPr>
            <p:spPr>
              <a:xfrm>
                <a:off x="2805824" y="2868440"/>
                <a:ext cx="945905" cy="935315"/>
              </a:xfrm>
              <a:prstGeom prst="cube">
                <a:avLst/>
              </a:prstGeom>
              <a:solidFill>
                <a:srgbClr val="ED7D31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2668074" y="3212442"/>
                <a:ext cx="704096" cy="410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ACB</a:t>
                </a:r>
                <a:endPara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9" name="直接箭头连接符 78"/>
            <p:cNvCxnSpPr/>
            <p:nvPr/>
          </p:nvCxnSpPr>
          <p:spPr>
            <a:xfrm>
              <a:off x="2650700" y="3442940"/>
              <a:ext cx="147761" cy="1178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>
              <a:off x="3271951" y="4025515"/>
              <a:ext cx="147761" cy="1178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>
              <a:off x="3903422" y="4586509"/>
              <a:ext cx="147761" cy="1178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/>
          </p:nvCxnSpPr>
          <p:spPr>
            <a:xfrm flipV="1">
              <a:off x="4580591" y="4590312"/>
              <a:ext cx="134147" cy="11406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/>
          </p:nvCxnSpPr>
          <p:spPr>
            <a:xfrm flipV="1">
              <a:off x="5320417" y="4029320"/>
              <a:ext cx="134147" cy="11406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 flipV="1">
              <a:off x="6055082" y="3442940"/>
              <a:ext cx="134147" cy="11406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>
              <a:off x="2626961" y="3218444"/>
              <a:ext cx="3544811" cy="140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组合 86"/>
            <p:cNvGrpSpPr/>
            <p:nvPr/>
          </p:nvGrpSpPr>
          <p:grpSpPr>
            <a:xfrm>
              <a:off x="1307165" y="2628377"/>
              <a:ext cx="856010" cy="1308079"/>
              <a:chOff x="670772" y="2312933"/>
              <a:chExt cx="993494" cy="1151633"/>
            </a:xfrm>
          </p:grpSpPr>
          <p:sp>
            <p:nvSpPr>
              <p:cNvPr id="88" name="立方体 87"/>
              <p:cNvSpPr/>
              <p:nvPr/>
            </p:nvSpPr>
            <p:spPr>
              <a:xfrm>
                <a:off x="1000786" y="2312933"/>
                <a:ext cx="396620" cy="937878"/>
              </a:xfrm>
              <a:prstGeom prst="cube">
                <a:avLst>
                  <a:gd name="adj" fmla="val 69636"/>
                </a:avLst>
              </a:prstGeom>
              <a:solidFill>
                <a:srgbClr val="DAE3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733898" y="3220696"/>
                <a:ext cx="846893" cy="243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1×5×5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0" name="直接箭头连接符 89"/>
              <p:cNvCxnSpPr/>
              <p:nvPr/>
            </p:nvCxnSpPr>
            <p:spPr>
              <a:xfrm>
                <a:off x="1334252" y="2870951"/>
                <a:ext cx="330014" cy="52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/>
              <p:cNvCxnSpPr/>
              <p:nvPr/>
            </p:nvCxnSpPr>
            <p:spPr>
              <a:xfrm>
                <a:off x="670772" y="2863758"/>
                <a:ext cx="330014" cy="525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直接箭头连接符 91"/>
            <p:cNvCxnSpPr/>
            <p:nvPr/>
          </p:nvCxnSpPr>
          <p:spPr>
            <a:xfrm>
              <a:off x="3271951" y="3797958"/>
              <a:ext cx="2211861" cy="169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3872361" y="4388233"/>
              <a:ext cx="883032" cy="85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011" y="2692190"/>
              <a:ext cx="1094923" cy="1071666"/>
            </a:xfrm>
            <a:prstGeom prst="rect">
              <a:avLst/>
            </a:prstGeom>
          </p:spPr>
        </p:pic>
        <p:sp>
          <p:nvSpPr>
            <p:cNvPr id="95" name="圆角矩形 94"/>
            <p:cNvSpPr/>
            <p:nvPr/>
          </p:nvSpPr>
          <p:spPr>
            <a:xfrm>
              <a:off x="6816230" y="1695074"/>
              <a:ext cx="1324018" cy="2241382"/>
            </a:xfrm>
            <a:prstGeom prst="roundRect">
              <a:avLst>
                <a:gd name="adj" fmla="val 9384"/>
              </a:avLst>
            </a:prstGeom>
            <a:solidFill>
              <a:srgbClr val="FFC5C5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63866" y="2934638"/>
              <a:ext cx="905957" cy="900000"/>
            </a:xfrm>
            <a:prstGeom prst="rect">
              <a:avLst/>
            </a:prstGeom>
          </p:spPr>
        </p:pic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59151" y="1780625"/>
              <a:ext cx="915388" cy="900000"/>
            </a:xfrm>
            <a:prstGeom prst="rect">
              <a:avLst/>
            </a:prstGeom>
          </p:spPr>
        </p:pic>
        <p:cxnSp>
          <p:nvCxnSpPr>
            <p:cNvPr id="98" name="直接连接符 97"/>
            <p:cNvCxnSpPr>
              <a:stCxn id="47" idx="0"/>
              <a:endCxn id="47" idx="4"/>
            </p:cNvCxnSpPr>
            <p:nvPr/>
          </p:nvCxnSpPr>
          <p:spPr>
            <a:xfrm>
              <a:off x="5550552" y="2205818"/>
              <a:ext cx="0" cy="24852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47" idx="2"/>
              <a:endCxn id="47" idx="6"/>
            </p:cNvCxnSpPr>
            <p:nvPr/>
          </p:nvCxnSpPr>
          <p:spPr>
            <a:xfrm>
              <a:off x="5429741" y="2330082"/>
              <a:ext cx="24162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77" idx="0"/>
            </p:cNvCxnSpPr>
            <p:nvPr/>
          </p:nvCxnSpPr>
          <p:spPr>
            <a:xfrm flipV="1">
              <a:off x="2434325" y="1695075"/>
              <a:ext cx="797432" cy="123938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77" idx="5"/>
            </p:cNvCxnSpPr>
            <p:nvPr/>
          </p:nvCxnSpPr>
          <p:spPr>
            <a:xfrm flipV="1">
              <a:off x="2596811" y="2868181"/>
              <a:ext cx="3244371" cy="29121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/>
            <p:nvPr/>
          </p:nvCxnSpPr>
          <p:spPr>
            <a:xfrm flipV="1">
              <a:off x="6693351" y="2635377"/>
              <a:ext cx="213305" cy="5121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/>
            <p:nvPr/>
          </p:nvCxnSpPr>
          <p:spPr>
            <a:xfrm>
              <a:off x="6700685" y="3213556"/>
              <a:ext cx="224229" cy="1781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/>
                <p:cNvSpPr txBox="1"/>
                <p:nvPr/>
              </p:nvSpPr>
              <p:spPr>
                <a:xfrm>
                  <a:off x="7680978" y="3633051"/>
                  <a:ext cx="41492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0978" y="3633051"/>
                  <a:ext cx="414922" cy="2616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/>
                <p:cNvSpPr txBox="1"/>
                <p:nvPr/>
              </p:nvSpPr>
              <p:spPr>
                <a:xfrm>
                  <a:off x="7672575" y="2479553"/>
                  <a:ext cx="3874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2575" y="2479553"/>
                  <a:ext cx="387414" cy="2616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/>
                <p:cNvSpPr txBox="1"/>
                <p:nvPr/>
              </p:nvSpPr>
              <p:spPr>
                <a:xfrm>
                  <a:off x="7834886" y="4795544"/>
                  <a:ext cx="2948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4886" y="4795544"/>
                  <a:ext cx="294824" cy="2616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下箭头 109"/>
            <p:cNvSpPr/>
            <p:nvPr/>
          </p:nvSpPr>
          <p:spPr>
            <a:xfrm>
              <a:off x="7254430" y="3864492"/>
              <a:ext cx="156456" cy="40982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7428996" y="3966887"/>
              <a:ext cx="2149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connected component labeling </a:t>
              </a:r>
            </a:p>
          </p:txBody>
        </p:sp>
        <p:pic>
          <p:nvPicPr>
            <p:cNvPr id="112" name="图片 111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68986" y="4300902"/>
              <a:ext cx="920021" cy="900000"/>
            </a:xfrm>
            <a:prstGeom prst="rect">
              <a:avLst/>
            </a:prstGeom>
          </p:spPr>
        </p:pic>
        <p:sp>
          <p:nvSpPr>
            <p:cNvPr id="113" name="文本框 112"/>
            <p:cNvSpPr txBox="1"/>
            <p:nvPr/>
          </p:nvSpPr>
          <p:spPr>
            <a:xfrm>
              <a:off x="-148576" y="5151935"/>
              <a:ext cx="2040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Res-UNet-R</a:t>
              </a:r>
              <a:endPara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444009" y="5602925"/>
            <a:ext cx="1429958" cy="461665"/>
            <a:chOff x="5886918" y="5816587"/>
            <a:chExt cx="1429958" cy="461665"/>
          </a:xfrm>
        </p:grpSpPr>
        <p:sp>
          <p:nvSpPr>
            <p:cNvPr id="114" name="椭圆 113"/>
            <p:cNvSpPr/>
            <p:nvPr/>
          </p:nvSpPr>
          <p:spPr>
            <a:xfrm>
              <a:off x="5886918" y="5935629"/>
              <a:ext cx="231763" cy="23479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5" name="直接连接符 114"/>
            <p:cNvCxnSpPr>
              <a:stCxn id="114" idx="2"/>
              <a:endCxn id="114" idx="6"/>
            </p:cNvCxnSpPr>
            <p:nvPr/>
          </p:nvCxnSpPr>
          <p:spPr>
            <a:xfrm>
              <a:off x="5886918" y="6053024"/>
              <a:ext cx="23176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14" idx="0"/>
              <a:endCxn id="114" idx="4"/>
            </p:cNvCxnSpPr>
            <p:nvPr/>
          </p:nvCxnSpPr>
          <p:spPr>
            <a:xfrm>
              <a:off x="6002800" y="5935629"/>
              <a:ext cx="0" cy="23479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/>
            <p:cNvSpPr txBox="1"/>
            <p:nvPr/>
          </p:nvSpPr>
          <p:spPr>
            <a:xfrm>
              <a:off x="6250558" y="5816587"/>
              <a:ext cx="10663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Element-wise</a:t>
              </a:r>
            </a:p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summation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2170590" y="5427269"/>
            <a:ext cx="2127127" cy="812978"/>
            <a:chOff x="2175467" y="5112360"/>
            <a:chExt cx="2127127" cy="812978"/>
          </a:xfrm>
        </p:grpSpPr>
        <p:sp>
          <p:nvSpPr>
            <p:cNvPr id="122" name="立方体 121"/>
            <p:cNvSpPr/>
            <p:nvPr/>
          </p:nvSpPr>
          <p:spPr>
            <a:xfrm>
              <a:off x="2175467" y="5112360"/>
              <a:ext cx="319854" cy="812978"/>
            </a:xfrm>
            <a:prstGeom prst="cube">
              <a:avLst>
                <a:gd name="adj" fmla="val 69636"/>
              </a:avLst>
            </a:prstGeom>
            <a:solidFill>
              <a:srgbClr val="DAE3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655101" y="5322700"/>
              <a:ext cx="16474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layer + ELU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1140030" y="103958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framework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893460" y="629151"/>
            <a:ext cx="299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anisotropic convolution block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67782" y="200454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558145" y="260682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2120923" y="3158564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112598" y="424934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403216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44"/>
    </mc:Choice>
    <mc:Fallback xmlns="">
      <p:transition spd="slow" advTm="4194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4919599" y="903820"/>
            <a:ext cx="2827620" cy="1369761"/>
            <a:chOff x="8863206" y="-395800"/>
            <a:chExt cx="3851504" cy="1701136"/>
          </a:xfrm>
        </p:grpSpPr>
        <p:sp>
          <p:nvSpPr>
            <p:cNvPr id="43" name="圆角矩形 42"/>
            <p:cNvSpPr/>
            <p:nvPr/>
          </p:nvSpPr>
          <p:spPr>
            <a:xfrm>
              <a:off x="8863206" y="-338581"/>
              <a:ext cx="3831932" cy="1643917"/>
            </a:xfrm>
            <a:prstGeom prst="roundRect">
              <a:avLst/>
            </a:prstGeom>
            <a:solidFill>
              <a:srgbClr val="ED7D31">
                <a:alpha val="14902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立方体 43"/>
            <p:cNvSpPr/>
            <p:nvPr/>
          </p:nvSpPr>
          <p:spPr>
            <a:xfrm>
              <a:off x="9375693" y="141469"/>
              <a:ext cx="402470" cy="937878"/>
            </a:xfrm>
            <a:prstGeom prst="cube">
              <a:avLst>
                <a:gd name="adj" fmla="val 69636"/>
              </a:avLst>
            </a:prstGeom>
            <a:solidFill>
              <a:srgbClr val="DAE3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立方体 44"/>
            <p:cNvSpPr/>
            <p:nvPr/>
          </p:nvSpPr>
          <p:spPr>
            <a:xfrm>
              <a:off x="10221518" y="141469"/>
              <a:ext cx="402471" cy="937878"/>
            </a:xfrm>
            <a:prstGeom prst="cube">
              <a:avLst>
                <a:gd name="adj" fmla="val 69636"/>
              </a:avLst>
            </a:prstGeom>
            <a:solidFill>
              <a:srgbClr val="DAE3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立方体 45"/>
            <p:cNvSpPr/>
            <p:nvPr/>
          </p:nvSpPr>
          <p:spPr>
            <a:xfrm>
              <a:off x="11041282" y="141469"/>
              <a:ext cx="402470" cy="937878"/>
            </a:xfrm>
            <a:prstGeom prst="cube">
              <a:avLst>
                <a:gd name="adj" fmla="val 69636"/>
              </a:avLst>
            </a:prstGeom>
            <a:solidFill>
              <a:srgbClr val="DAE3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1871704" y="482733"/>
              <a:ext cx="329114" cy="30865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8879558" y="664265"/>
              <a:ext cx="496136" cy="48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9704193" y="659385"/>
              <a:ext cx="496136" cy="48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flipV="1">
              <a:off x="10557857" y="659385"/>
              <a:ext cx="465670" cy="24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>
              <a:off x="11375568" y="659385"/>
              <a:ext cx="496136" cy="48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9175308" y="1014564"/>
              <a:ext cx="6591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1×3×3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027727" y="1016212"/>
              <a:ext cx="6591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3×3×3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0852481" y="1022128"/>
              <a:ext cx="6591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3×3×3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肘形连接符 54"/>
            <p:cNvCxnSpPr>
              <a:endCxn id="47" idx="0"/>
            </p:cNvCxnSpPr>
            <p:nvPr/>
          </p:nvCxnSpPr>
          <p:spPr>
            <a:xfrm flipV="1">
              <a:off x="9952261" y="482733"/>
              <a:ext cx="2083999" cy="176654"/>
            </a:xfrm>
            <a:prstGeom prst="bentConnector4">
              <a:avLst>
                <a:gd name="adj1" fmla="val 17"/>
                <a:gd name="adj2" fmla="val 34816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12218574" y="651736"/>
              <a:ext cx="496136" cy="48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10484443" y="-395800"/>
              <a:ext cx="635359" cy="327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719309" y="4040651"/>
            <a:ext cx="500053" cy="558195"/>
            <a:chOff x="2565186" y="2868440"/>
            <a:chExt cx="1091636" cy="935315"/>
          </a:xfrm>
        </p:grpSpPr>
        <p:sp>
          <p:nvSpPr>
            <p:cNvPr id="59" name="立方体 58"/>
            <p:cNvSpPr/>
            <p:nvPr/>
          </p:nvSpPr>
          <p:spPr>
            <a:xfrm>
              <a:off x="2710917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565186" y="3178720"/>
              <a:ext cx="704096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430961" y="3482457"/>
            <a:ext cx="496962" cy="558195"/>
            <a:chOff x="2699649" y="2868440"/>
            <a:chExt cx="1084888" cy="935315"/>
          </a:xfrm>
        </p:grpSpPr>
        <p:sp>
          <p:nvSpPr>
            <p:cNvPr id="62" name="立方体 61"/>
            <p:cNvSpPr/>
            <p:nvPr/>
          </p:nvSpPr>
          <p:spPr>
            <a:xfrm>
              <a:off x="2838632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699649" y="3198972"/>
              <a:ext cx="704096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152068" y="2924259"/>
            <a:ext cx="480358" cy="558195"/>
            <a:chOff x="2608181" y="2868440"/>
            <a:chExt cx="1048641" cy="935315"/>
          </a:xfrm>
        </p:grpSpPr>
        <p:sp>
          <p:nvSpPr>
            <p:cNvPr id="65" name="立方体 64"/>
            <p:cNvSpPr/>
            <p:nvPr/>
          </p:nvSpPr>
          <p:spPr>
            <a:xfrm>
              <a:off x="2710917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2608181" y="3193489"/>
              <a:ext cx="704096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870349" y="2339859"/>
            <a:ext cx="489961" cy="558195"/>
            <a:chOff x="2669867" y="2868440"/>
            <a:chExt cx="1069602" cy="935315"/>
          </a:xfrm>
        </p:grpSpPr>
        <p:sp>
          <p:nvSpPr>
            <p:cNvPr id="68" name="立方体 67"/>
            <p:cNvSpPr/>
            <p:nvPr/>
          </p:nvSpPr>
          <p:spPr>
            <a:xfrm>
              <a:off x="2793564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669867" y="3198754"/>
              <a:ext cx="704097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032212" y="3482456"/>
            <a:ext cx="497955" cy="558195"/>
            <a:chOff x="2697481" y="2868440"/>
            <a:chExt cx="1087056" cy="935315"/>
          </a:xfrm>
        </p:grpSpPr>
        <p:sp>
          <p:nvSpPr>
            <p:cNvPr id="71" name="立方体 70"/>
            <p:cNvSpPr/>
            <p:nvPr/>
          </p:nvSpPr>
          <p:spPr>
            <a:xfrm>
              <a:off x="2838632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697481" y="3198972"/>
              <a:ext cx="704096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430514" y="2924259"/>
            <a:ext cx="499820" cy="558195"/>
            <a:chOff x="2565695" y="2868440"/>
            <a:chExt cx="1091127" cy="935315"/>
          </a:xfrm>
        </p:grpSpPr>
        <p:sp>
          <p:nvSpPr>
            <p:cNvPr id="74" name="立方体 73"/>
            <p:cNvSpPr/>
            <p:nvPr/>
          </p:nvSpPr>
          <p:spPr>
            <a:xfrm>
              <a:off x="2710917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565695" y="3171614"/>
              <a:ext cx="704096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798991" y="2339859"/>
            <a:ext cx="496397" cy="558195"/>
            <a:chOff x="2668074" y="2868440"/>
            <a:chExt cx="1083655" cy="935315"/>
          </a:xfrm>
        </p:grpSpPr>
        <p:sp>
          <p:nvSpPr>
            <p:cNvPr id="77" name="立方体 76"/>
            <p:cNvSpPr/>
            <p:nvPr/>
          </p:nvSpPr>
          <p:spPr>
            <a:xfrm>
              <a:off x="2805824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668074" y="3212442"/>
              <a:ext cx="704096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9" name="直接箭头连接符 78"/>
          <p:cNvCxnSpPr/>
          <p:nvPr/>
        </p:nvCxnSpPr>
        <p:spPr>
          <a:xfrm>
            <a:off x="4349277" y="2848340"/>
            <a:ext cx="147761" cy="117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4970528" y="3430915"/>
            <a:ext cx="147761" cy="117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5601999" y="3991909"/>
            <a:ext cx="147761" cy="1178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V="1">
            <a:off x="6279168" y="3995712"/>
            <a:ext cx="134147" cy="1140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7018994" y="3434720"/>
            <a:ext cx="134147" cy="1140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V="1">
            <a:off x="7753659" y="2848340"/>
            <a:ext cx="134147" cy="1140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4325538" y="2623844"/>
            <a:ext cx="3544811" cy="14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3005742" y="2033777"/>
            <a:ext cx="856010" cy="1308079"/>
            <a:chOff x="670772" y="2312933"/>
            <a:chExt cx="993494" cy="1151633"/>
          </a:xfrm>
        </p:grpSpPr>
        <p:sp>
          <p:nvSpPr>
            <p:cNvPr id="88" name="立方体 87"/>
            <p:cNvSpPr/>
            <p:nvPr/>
          </p:nvSpPr>
          <p:spPr>
            <a:xfrm>
              <a:off x="1000786" y="2312933"/>
              <a:ext cx="396620" cy="937878"/>
            </a:xfrm>
            <a:prstGeom prst="cube">
              <a:avLst>
                <a:gd name="adj" fmla="val 69636"/>
              </a:avLst>
            </a:prstGeom>
            <a:solidFill>
              <a:srgbClr val="DAE3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733898" y="3220696"/>
              <a:ext cx="846893" cy="243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1×5×5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0" name="直接箭头连接符 89"/>
            <p:cNvCxnSpPr/>
            <p:nvPr/>
          </p:nvCxnSpPr>
          <p:spPr>
            <a:xfrm>
              <a:off x="1334252" y="2870951"/>
              <a:ext cx="330014" cy="52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670772" y="2863758"/>
              <a:ext cx="330014" cy="52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直接箭头连接符 91"/>
          <p:cNvCxnSpPr/>
          <p:nvPr/>
        </p:nvCxnSpPr>
        <p:spPr>
          <a:xfrm>
            <a:off x="4970528" y="3203358"/>
            <a:ext cx="2211861" cy="169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>
            <a:off x="5570938" y="3793633"/>
            <a:ext cx="883032" cy="8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3588" y="2097590"/>
            <a:ext cx="1094923" cy="1071666"/>
          </a:xfrm>
          <a:prstGeom prst="rect">
            <a:avLst/>
          </a:prstGeom>
        </p:spPr>
      </p:pic>
      <p:cxnSp>
        <p:nvCxnSpPr>
          <p:cNvPr id="98" name="直接连接符 97"/>
          <p:cNvCxnSpPr>
            <a:stCxn id="47" idx="0"/>
            <a:endCxn id="47" idx="4"/>
          </p:cNvCxnSpPr>
          <p:nvPr/>
        </p:nvCxnSpPr>
        <p:spPr>
          <a:xfrm>
            <a:off x="7249129" y="1611218"/>
            <a:ext cx="0" cy="248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47" idx="2"/>
            <a:endCxn id="47" idx="6"/>
          </p:cNvCxnSpPr>
          <p:nvPr/>
        </p:nvCxnSpPr>
        <p:spPr>
          <a:xfrm>
            <a:off x="7128318" y="1735482"/>
            <a:ext cx="24162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77" idx="0"/>
          </p:cNvCxnSpPr>
          <p:nvPr/>
        </p:nvCxnSpPr>
        <p:spPr>
          <a:xfrm flipV="1">
            <a:off x="4132902" y="1100475"/>
            <a:ext cx="797432" cy="12393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77" idx="5"/>
          </p:cNvCxnSpPr>
          <p:nvPr/>
        </p:nvCxnSpPr>
        <p:spPr>
          <a:xfrm flipV="1">
            <a:off x="4295388" y="2273581"/>
            <a:ext cx="3244371" cy="2912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 flipV="1">
            <a:off x="8402035" y="2630881"/>
            <a:ext cx="337160" cy="6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9020341" y="2239755"/>
            <a:ext cx="1243759" cy="1046089"/>
            <a:chOff x="10222321" y="2088293"/>
            <a:chExt cx="1243759" cy="1046089"/>
          </a:xfrm>
        </p:grpSpPr>
        <p:sp>
          <p:nvSpPr>
            <p:cNvPr id="95" name="圆角矩形 94"/>
            <p:cNvSpPr/>
            <p:nvPr/>
          </p:nvSpPr>
          <p:spPr>
            <a:xfrm>
              <a:off x="10222321" y="2088293"/>
              <a:ext cx="1243759" cy="1046089"/>
            </a:xfrm>
            <a:prstGeom prst="roundRect">
              <a:avLst>
                <a:gd name="adj" fmla="val 9384"/>
              </a:avLst>
            </a:prstGeom>
            <a:solidFill>
              <a:srgbClr val="FFC5C5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7" name="图片 9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365242" y="2173844"/>
              <a:ext cx="915388" cy="90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/>
                <p:cNvSpPr txBox="1"/>
                <p:nvPr/>
              </p:nvSpPr>
              <p:spPr>
                <a:xfrm>
                  <a:off x="11078666" y="2872772"/>
                  <a:ext cx="3874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108" name="文本框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8666" y="2872772"/>
                  <a:ext cx="387414" cy="2616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3" name="文本框 112"/>
          <p:cNvSpPr txBox="1"/>
          <p:nvPr/>
        </p:nvSpPr>
        <p:spPr>
          <a:xfrm>
            <a:off x="1571642" y="5375733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Res-UNet-H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1140030" y="103958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framework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893460" y="629151"/>
            <a:ext cx="299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anisotropic convolution block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6395778" y="4438047"/>
            <a:ext cx="496962" cy="558195"/>
            <a:chOff x="2699649" y="2868440"/>
            <a:chExt cx="1084888" cy="935315"/>
          </a:xfrm>
        </p:grpSpPr>
        <p:sp>
          <p:nvSpPr>
            <p:cNvPr id="155" name="立方体 154"/>
            <p:cNvSpPr/>
            <p:nvPr/>
          </p:nvSpPr>
          <p:spPr>
            <a:xfrm>
              <a:off x="2838632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2699649" y="3198972"/>
              <a:ext cx="704096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7152068" y="4817539"/>
            <a:ext cx="480358" cy="558195"/>
            <a:chOff x="2608181" y="2868440"/>
            <a:chExt cx="1048641" cy="935315"/>
          </a:xfrm>
        </p:grpSpPr>
        <p:sp>
          <p:nvSpPr>
            <p:cNvPr id="158" name="立方体 157"/>
            <p:cNvSpPr/>
            <p:nvPr/>
          </p:nvSpPr>
          <p:spPr>
            <a:xfrm>
              <a:off x="2710917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2608181" y="3193489"/>
              <a:ext cx="704096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7872895" y="5293716"/>
            <a:ext cx="489961" cy="558195"/>
            <a:chOff x="2669867" y="2868440"/>
            <a:chExt cx="1069602" cy="935315"/>
          </a:xfrm>
        </p:grpSpPr>
        <p:sp>
          <p:nvSpPr>
            <p:cNvPr id="161" name="立方体 160"/>
            <p:cNvSpPr/>
            <p:nvPr/>
          </p:nvSpPr>
          <p:spPr>
            <a:xfrm>
              <a:off x="2793564" y="2868440"/>
              <a:ext cx="945905" cy="935315"/>
            </a:xfrm>
            <a:prstGeom prst="cube">
              <a:avLst/>
            </a:prstGeom>
            <a:solidFill>
              <a:srgbClr val="ED7D31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2669867" y="3198754"/>
              <a:ext cx="704097" cy="41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ACB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3" name="直接箭头连接符 162"/>
          <p:cNvCxnSpPr/>
          <p:nvPr/>
        </p:nvCxnSpPr>
        <p:spPr>
          <a:xfrm>
            <a:off x="6269001" y="4499775"/>
            <a:ext cx="153091" cy="1832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022218" y="5011528"/>
            <a:ext cx="1257110" cy="1046089"/>
            <a:chOff x="8962250" y="4979114"/>
            <a:chExt cx="1257110" cy="1046089"/>
          </a:xfrm>
        </p:grpSpPr>
        <p:sp>
          <p:nvSpPr>
            <p:cNvPr id="166" name="圆角矩形 165"/>
            <p:cNvSpPr/>
            <p:nvPr/>
          </p:nvSpPr>
          <p:spPr>
            <a:xfrm>
              <a:off x="8962250" y="4979114"/>
              <a:ext cx="1243759" cy="1046089"/>
            </a:xfrm>
            <a:prstGeom prst="roundRect">
              <a:avLst>
                <a:gd name="adj" fmla="val 9384"/>
              </a:avLst>
            </a:prstGeom>
            <a:solidFill>
              <a:srgbClr val="FFC5C5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9087326" y="5032713"/>
              <a:ext cx="1132034" cy="960023"/>
              <a:chOff x="2384982" y="4717145"/>
              <a:chExt cx="1132034" cy="960023"/>
            </a:xfrm>
          </p:grpSpPr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84982" y="4717145"/>
                <a:ext cx="905957" cy="9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文本框 106"/>
                  <p:cNvSpPr txBox="1"/>
                  <p:nvPr/>
                </p:nvSpPr>
                <p:spPr>
                  <a:xfrm>
                    <a:off x="3102094" y="5415558"/>
                    <a:ext cx="41492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100" dirty="0"/>
                  </a:p>
                </p:txBody>
              </p:sp>
            </mc:Choice>
            <mc:Fallback xmlns="">
              <p:sp>
                <p:nvSpPr>
                  <p:cNvPr id="107" name="文本框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2094" y="5415558"/>
                    <a:ext cx="414922" cy="26161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69" name="直接箭头连接符 168"/>
          <p:cNvCxnSpPr/>
          <p:nvPr/>
        </p:nvCxnSpPr>
        <p:spPr>
          <a:xfrm>
            <a:off x="8429631" y="5566666"/>
            <a:ext cx="309564" cy="23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/>
          <p:nvPr/>
        </p:nvCxnSpPr>
        <p:spPr>
          <a:xfrm>
            <a:off x="6938405" y="4868959"/>
            <a:ext cx="153091" cy="1832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/>
          <p:nvPr/>
        </p:nvCxnSpPr>
        <p:spPr>
          <a:xfrm>
            <a:off x="7689089" y="5284120"/>
            <a:ext cx="153091" cy="1832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95" idx="2"/>
          </p:cNvCxnSpPr>
          <p:nvPr/>
        </p:nvCxnSpPr>
        <p:spPr>
          <a:xfrm rot="16200000" flipH="1">
            <a:off x="9575609" y="3352455"/>
            <a:ext cx="852380" cy="71915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66" idx="0"/>
          </p:cNvCxnSpPr>
          <p:nvPr/>
        </p:nvCxnSpPr>
        <p:spPr>
          <a:xfrm rot="5400000" flipH="1" flipV="1">
            <a:off x="9566086" y="4216236"/>
            <a:ext cx="873304" cy="7172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1777307" y="2004542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558145" y="260682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120923" y="3158564"/>
            <a:ext cx="330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>
                <a:off x="11326603" y="4329778"/>
                <a:ext cx="3105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603" y="4329778"/>
                <a:ext cx="310598" cy="2616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本框 115"/>
          <p:cNvSpPr txBox="1"/>
          <p:nvPr/>
        </p:nvSpPr>
        <p:spPr>
          <a:xfrm>
            <a:off x="9434835" y="3423992"/>
            <a:ext cx="1136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connected component labeling </a:t>
            </a:r>
          </a:p>
        </p:txBody>
      </p:sp>
      <p:cxnSp>
        <p:nvCxnSpPr>
          <p:cNvPr id="106" name="直接箭头连接符 105"/>
          <p:cNvCxnSpPr>
            <a:stCxn id="71" idx="3"/>
            <a:endCxn id="156" idx="1"/>
          </p:cNvCxnSpPr>
          <p:nvPr/>
        </p:nvCxnSpPr>
        <p:spPr>
          <a:xfrm rot="16200000" flipH="1">
            <a:off x="5469019" y="3830988"/>
            <a:ext cx="717097" cy="113642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5"/>
          <p:cNvCxnSpPr>
            <a:stCxn id="74" idx="3"/>
            <a:endCxn id="159" idx="1"/>
          </p:cNvCxnSpPr>
          <p:nvPr/>
        </p:nvCxnSpPr>
        <p:spPr>
          <a:xfrm rot="16200000" flipH="1">
            <a:off x="5080038" y="3061938"/>
            <a:ext cx="1651514" cy="249254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05"/>
          <p:cNvCxnSpPr>
            <a:stCxn id="77" idx="3"/>
            <a:endCxn id="162" idx="1"/>
          </p:cNvCxnSpPr>
          <p:nvPr/>
        </p:nvCxnSpPr>
        <p:spPr>
          <a:xfrm rot="16200000" flipH="1">
            <a:off x="4591120" y="2331511"/>
            <a:ext cx="2715233" cy="384831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图片 1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30658" y="3688224"/>
            <a:ext cx="920021" cy="900000"/>
          </a:xfrm>
          <a:prstGeom prst="rect">
            <a:avLst/>
          </a:prstGeom>
        </p:spPr>
      </p:pic>
      <p:sp>
        <p:nvSpPr>
          <p:cNvPr id="110" name="矩形 109"/>
          <p:cNvSpPr/>
          <p:nvPr/>
        </p:nvSpPr>
        <p:spPr>
          <a:xfrm>
            <a:off x="1112598" y="424934"/>
            <a:ext cx="1723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98288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6"/>
    </mc:Choice>
    <mc:Fallback xmlns="">
      <p:transition spd="slow" advTm="2759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055574" y="1647960"/>
            <a:ext cx="2766529" cy="2882661"/>
            <a:chOff x="944865" y="2049305"/>
            <a:chExt cx="2766529" cy="2882661"/>
          </a:xfrm>
        </p:grpSpPr>
        <p:sp>
          <p:nvSpPr>
            <p:cNvPr id="29" name="文本框 28"/>
            <p:cNvSpPr txBox="1"/>
            <p:nvPr/>
          </p:nvSpPr>
          <p:spPr>
            <a:xfrm>
              <a:off x="1505121" y="2049305"/>
              <a:ext cx="2206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resolution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086" y="2418637"/>
              <a:ext cx="2267108" cy="2267108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 rot="16200000">
              <a:off x="847403" y="342908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073649" y="468574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4096</a:t>
              </a:r>
              <a:endParaRPr lang="zh-CN" alt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73527" y="1647960"/>
            <a:ext cx="2302436" cy="2636440"/>
            <a:chOff x="6098994" y="1657485"/>
            <a:chExt cx="2302436" cy="2636440"/>
          </a:xfrm>
        </p:grpSpPr>
        <p:pic>
          <p:nvPicPr>
            <p:cNvPr id="34" name="图片 33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8994" y="2026817"/>
              <a:ext cx="2302436" cy="2267108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6895816" y="1657485"/>
              <a:ext cx="133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09158" y="1647960"/>
            <a:ext cx="2267108" cy="2636440"/>
            <a:chOff x="2772713" y="1657485"/>
            <a:chExt cx="2267108" cy="263644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2713" y="2026817"/>
              <a:ext cx="2267108" cy="2267108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3022003" y="1657485"/>
              <a:ext cx="198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 instances</a:t>
              </a:r>
              <a:endPara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3897" y="2017292"/>
            <a:ext cx="2268000" cy="2268000"/>
            <a:chOff x="0" y="2327959"/>
            <a:chExt cx="1620000" cy="1608774"/>
          </a:xfrm>
        </p:grpSpPr>
        <p:pic>
          <p:nvPicPr>
            <p:cNvPr id="40" name="图片 39"/>
            <p:cNvPicPr>
              <a:picLocks/>
            </p:cNvPicPr>
            <p:nvPr/>
          </p:nvPicPr>
          <p:blipFill rotWithShape="1">
            <a:blip r:embed="rId6"/>
            <a:srcRect b="50008"/>
            <a:stretch/>
          </p:blipFill>
          <p:spPr>
            <a:xfrm>
              <a:off x="0" y="2327959"/>
              <a:ext cx="1620000" cy="809877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/>
            </p:cNvPicPr>
            <p:nvPr/>
          </p:nvPicPr>
          <p:blipFill rotWithShape="1">
            <a:blip r:embed="rId7"/>
            <a:srcRect b="50685"/>
            <a:stretch/>
          </p:blipFill>
          <p:spPr>
            <a:xfrm>
              <a:off x="0" y="3137836"/>
              <a:ext cx="1620000" cy="798897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922650" y="1647960"/>
            <a:ext cx="198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modalities</a:t>
            </a:r>
            <a:endParaRPr lang="zh-C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26269" y="3155156"/>
            <a:ext cx="2285628" cy="238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26269" y="4696071"/>
            <a:ext cx="9865268" cy="1184966"/>
          </a:xfrm>
          <a:prstGeom prst="roundRect">
            <a:avLst>
              <a:gd name="adj" fmla="val 8172"/>
            </a:avLst>
          </a:prstGeom>
          <a:solidFill>
            <a:schemeClr val="accent2">
              <a:lumMod val="20000"/>
              <a:lumOff val="80000"/>
              <a:alpha val="93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569217" y="6318000"/>
            <a:ext cx="1481885" cy="540000"/>
            <a:chOff x="2362682" y="5004066"/>
            <a:chExt cx="1481885" cy="54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46546"/>
            <a:stretch/>
          </p:blipFill>
          <p:spPr>
            <a:xfrm>
              <a:off x="2867026" y="5004066"/>
              <a:ext cx="977541" cy="54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/>
            <a:srcRect r="72421"/>
            <a:stretch/>
          </p:blipFill>
          <p:spPr>
            <a:xfrm>
              <a:off x="2362682" y="5004066"/>
              <a:ext cx="504344" cy="540000"/>
            </a:xfrm>
            <a:prstGeom prst="rect">
              <a:avLst/>
            </a:prstGeom>
          </p:spPr>
        </p:pic>
      </p:grpSp>
      <p:sp>
        <p:nvSpPr>
          <p:cNvPr id="23" name="圆角矩形 22"/>
          <p:cNvSpPr/>
          <p:nvPr/>
        </p:nvSpPr>
        <p:spPr>
          <a:xfrm>
            <a:off x="332650" y="1683640"/>
            <a:ext cx="2721754" cy="2806596"/>
          </a:xfrm>
          <a:prstGeom prst="roundRect">
            <a:avLst>
              <a:gd name="adj" fmla="val 394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4978" y="4899953"/>
            <a:ext cx="9459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handle dense instances, both networks predict the semantic mask and instance boundary separately, which helps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network to better distinguish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049094" y="1683640"/>
            <a:ext cx="5895858" cy="2806596"/>
          </a:xfrm>
          <a:prstGeom prst="roundRect">
            <a:avLst>
              <a:gd name="adj" fmla="val 394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12598" y="424934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25257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40"/>
    </mc:Choice>
    <mc:Fallback xmlns="">
      <p:transition spd="slow" advTm="1574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12428</TotalTime>
  <Words>656</Words>
  <Application>Microsoft Office PowerPoint</Application>
  <PresentationFormat>宽屏</PresentationFormat>
  <Paragraphs>216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明星</dc:creator>
  <cp:lastModifiedBy>李 明星</cp:lastModifiedBy>
  <cp:revision>124</cp:revision>
  <dcterms:created xsi:type="dcterms:W3CDTF">2021-04-04T12:09:04Z</dcterms:created>
  <dcterms:modified xsi:type="dcterms:W3CDTF">2021-05-11T02:36:45Z</dcterms:modified>
</cp:coreProperties>
</file>